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93" r:id="rId2"/>
    <p:sldId id="320" r:id="rId3"/>
    <p:sldId id="324" r:id="rId4"/>
    <p:sldId id="323" r:id="rId5"/>
    <p:sldId id="308" r:id="rId6"/>
    <p:sldId id="267" r:id="rId7"/>
    <p:sldId id="332" r:id="rId8"/>
    <p:sldId id="278" r:id="rId9"/>
    <p:sldId id="300" r:id="rId10"/>
    <p:sldId id="301" r:id="rId11"/>
    <p:sldId id="262" r:id="rId12"/>
    <p:sldId id="313" r:id="rId13"/>
    <p:sldId id="307" r:id="rId14"/>
    <p:sldId id="327" r:id="rId15"/>
    <p:sldId id="312" r:id="rId16"/>
    <p:sldId id="318" r:id="rId17"/>
    <p:sldId id="280" r:id="rId18"/>
    <p:sldId id="315" r:id="rId19"/>
    <p:sldId id="333" r:id="rId20"/>
    <p:sldId id="311" r:id="rId21"/>
    <p:sldId id="310" r:id="rId22"/>
    <p:sldId id="316" r:id="rId23"/>
    <p:sldId id="281" r:id="rId24"/>
    <p:sldId id="288" r:id="rId25"/>
    <p:sldId id="331" r:id="rId26"/>
    <p:sldId id="335" r:id="rId27"/>
    <p:sldId id="337" r:id="rId28"/>
    <p:sldId id="298" r:id="rId29"/>
    <p:sldId id="334" r:id="rId30"/>
    <p:sldId id="290" r:id="rId31"/>
    <p:sldId id="328" r:id="rId32"/>
    <p:sldId id="339" r:id="rId33"/>
  </p:sldIdLst>
  <p:sldSz cx="9144000" cy="6858000" type="screen4x3"/>
  <p:notesSz cx="6888163" cy="96234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30" d="100"/>
          <a:sy n="30" d="100"/>
        </p:scale>
        <p:origin x="-164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5091B-2A46-4455-A926-090E15E4EB78}" type="doc">
      <dgm:prSet loTypeId="urn:microsoft.com/office/officeart/2005/8/layout/h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PE"/>
        </a:p>
      </dgm:t>
    </dgm:pt>
    <dgm:pt modelId="{F4C48090-3C04-4693-8AD9-27674598493B}">
      <dgm:prSet phldrT="[Text]"/>
      <dgm:spPr/>
      <dgm:t>
        <a:bodyPr/>
        <a:lstStyle/>
        <a:p>
          <a:r>
            <a:rPr lang="es-PE" smtClean="0"/>
            <a:t>ESTADO: Rector, supervisor.</a:t>
          </a:r>
          <a:endParaRPr lang="es-PE"/>
        </a:p>
      </dgm:t>
    </dgm:pt>
    <dgm:pt modelId="{EFC65ED9-1A71-4058-B7BB-677E4F003077}" type="parTrans" cxnId="{B435E8D7-05E3-478F-ACE1-2B00B75EFF6E}">
      <dgm:prSet/>
      <dgm:spPr/>
      <dgm:t>
        <a:bodyPr/>
        <a:lstStyle/>
        <a:p>
          <a:endParaRPr lang="es-PE"/>
        </a:p>
      </dgm:t>
    </dgm:pt>
    <dgm:pt modelId="{28A37B8B-DDE0-4804-8627-24FC413D6977}" type="sibTrans" cxnId="{B435E8D7-05E3-478F-ACE1-2B00B75EFF6E}">
      <dgm:prSet/>
      <dgm:spPr/>
      <dgm:t>
        <a:bodyPr/>
        <a:lstStyle/>
        <a:p>
          <a:endParaRPr lang="es-PE"/>
        </a:p>
      </dgm:t>
    </dgm:pt>
    <dgm:pt modelId="{DA28D89F-11FB-45A0-81AD-B5DBACF8EE0F}">
      <dgm:prSet phldrT="[Text]"/>
      <dgm:spPr/>
      <dgm:t>
        <a:bodyPr/>
        <a:lstStyle/>
        <a:p>
          <a:r>
            <a:rPr lang="es-PE" smtClean="0"/>
            <a:t>Representa a los usuarios</a:t>
          </a:r>
          <a:endParaRPr lang="es-PE"/>
        </a:p>
      </dgm:t>
    </dgm:pt>
    <dgm:pt modelId="{FAB3E828-0EC9-4BAA-8582-DA1D65A50538}" type="parTrans" cxnId="{968B6447-4C23-431C-ACBA-A2B5F3C28531}">
      <dgm:prSet/>
      <dgm:spPr/>
      <dgm:t>
        <a:bodyPr/>
        <a:lstStyle/>
        <a:p>
          <a:endParaRPr lang="es-PE"/>
        </a:p>
      </dgm:t>
    </dgm:pt>
    <dgm:pt modelId="{EFFD5DF8-9E13-4350-9B9D-95B1312A522C}" type="sibTrans" cxnId="{968B6447-4C23-431C-ACBA-A2B5F3C28531}">
      <dgm:prSet/>
      <dgm:spPr/>
      <dgm:t>
        <a:bodyPr/>
        <a:lstStyle/>
        <a:p>
          <a:endParaRPr lang="es-PE"/>
        </a:p>
      </dgm:t>
    </dgm:pt>
    <dgm:pt modelId="{A2725AE2-D24D-44EB-BD3E-2EFE79D8EC6E}">
      <dgm:prSet phldrT="[Text]"/>
      <dgm:spPr/>
      <dgm:t>
        <a:bodyPr/>
        <a:lstStyle/>
        <a:p>
          <a:r>
            <a:rPr lang="es-PE" smtClean="0"/>
            <a:t>FINANCIADOR</a:t>
          </a:r>
          <a:endParaRPr lang="es-PE"/>
        </a:p>
      </dgm:t>
    </dgm:pt>
    <dgm:pt modelId="{C213BD02-609F-4912-BEA8-08992492DB00}" type="parTrans" cxnId="{17BC662E-E533-4050-A4CC-7564255E3FF6}">
      <dgm:prSet/>
      <dgm:spPr/>
      <dgm:t>
        <a:bodyPr/>
        <a:lstStyle/>
        <a:p>
          <a:endParaRPr lang="es-PE"/>
        </a:p>
      </dgm:t>
    </dgm:pt>
    <dgm:pt modelId="{3A7CBA05-4A8A-4EEF-A2BA-B7CA8F47E7D1}" type="sibTrans" cxnId="{17BC662E-E533-4050-A4CC-7564255E3FF6}">
      <dgm:prSet/>
      <dgm:spPr/>
      <dgm:t>
        <a:bodyPr/>
        <a:lstStyle/>
        <a:p>
          <a:endParaRPr lang="es-PE"/>
        </a:p>
      </dgm:t>
    </dgm:pt>
    <dgm:pt modelId="{6CD74470-5084-40ED-A859-15435223B3E7}">
      <dgm:prSet phldrT="[Text]"/>
      <dgm:spPr/>
      <dgm:t>
        <a:bodyPr/>
        <a:lstStyle/>
        <a:p>
          <a:r>
            <a:rPr lang="es-PE" smtClean="0"/>
            <a:t>Públicos</a:t>
          </a:r>
          <a:endParaRPr lang="es-PE"/>
        </a:p>
      </dgm:t>
    </dgm:pt>
    <dgm:pt modelId="{53381553-BBA7-43C7-9D7E-F6B5E1805593}" type="parTrans" cxnId="{97215F6C-C9ED-4584-9265-7819DA6673EF}">
      <dgm:prSet/>
      <dgm:spPr/>
      <dgm:t>
        <a:bodyPr/>
        <a:lstStyle/>
        <a:p>
          <a:endParaRPr lang="es-PE"/>
        </a:p>
      </dgm:t>
    </dgm:pt>
    <dgm:pt modelId="{FB7C3347-F0C0-4B46-A285-415D8371AAFF}" type="sibTrans" cxnId="{97215F6C-C9ED-4584-9265-7819DA6673EF}">
      <dgm:prSet/>
      <dgm:spPr/>
      <dgm:t>
        <a:bodyPr/>
        <a:lstStyle/>
        <a:p>
          <a:endParaRPr lang="es-PE"/>
        </a:p>
      </dgm:t>
    </dgm:pt>
    <dgm:pt modelId="{EC52240F-12F6-4736-BEA3-71C43384B52B}">
      <dgm:prSet phldrT="[Text]"/>
      <dgm:spPr/>
      <dgm:t>
        <a:bodyPr/>
        <a:lstStyle/>
        <a:p>
          <a:r>
            <a:rPr lang="es-PE" smtClean="0"/>
            <a:t>Privados</a:t>
          </a:r>
          <a:endParaRPr lang="es-PE"/>
        </a:p>
      </dgm:t>
    </dgm:pt>
    <dgm:pt modelId="{BDC1E2AA-6EBD-4AE1-9AEC-AD56D37E247C}" type="parTrans" cxnId="{58D17381-1A25-4BFE-8C8D-08141E9AF79B}">
      <dgm:prSet/>
      <dgm:spPr/>
      <dgm:t>
        <a:bodyPr/>
        <a:lstStyle/>
        <a:p>
          <a:endParaRPr lang="es-PE"/>
        </a:p>
      </dgm:t>
    </dgm:pt>
    <dgm:pt modelId="{CABB3CE2-99E4-4190-8ECA-4562629E9900}" type="sibTrans" cxnId="{58D17381-1A25-4BFE-8C8D-08141E9AF79B}">
      <dgm:prSet/>
      <dgm:spPr/>
      <dgm:t>
        <a:bodyPr/>
        <a:lstStyle/>
        <a:p>
          <a:endParaRPr lang="es-PE"/>
        </a:p>
      </dgm:t>
    </dgm:pt>
    <dgm:pt modelId="{F934E959-9A2C-4E50-B64F-7D828664D959}">
      <dgm:prSet phldrT="[Text]"/>
      <dgm:spPr/>
      <dgm:t>
        <a:bodyPr/>
        <a:lstStyle/>
        <a:p>
          <a:r>
            <a:rPr lang="es-PE" smtClean="0"/>
            <a:t>PRESTADOR</a:t>
          </a:r>
          <a:endParaRPr lang="es-PE"/>
        </a:p>
      </dgm:t>
    </dgm:pt>
    <dgm:pt modelId="{E67B85DA-9E12-449E-B021-5D6DB681C8E7}" type="parTrans" cxnId="{1553A81B-76C9-4597-81FC-96E5F5A97E74}">
      <dgm:prSet/>
      <dgm:spPr/>
      <dgm:t>
        <a:bodyPr/>
        <a:lstStyle/>
        <a:p>
          <a:endParaRPr lang="es-PE"/>
        </a:p>
      </dgm:t>
    </dgm:pt>
    <dgm:pt modelId="{31560D2F-6662-4CC0-8A79-23B4828EDB01}" type="sibTrans" cxnId="{1553A81B-76C9-4597-81FC-96E5F5A97E74}">
      <dgm:prSet/>
      <dgm:spPr/>
      <dgm:t>
        <a:bodyPr/>
        <a:lstStyle/>
        <a:p>
          <a:endParaRPr lang="es-PE"/>
        </a:p>
      </dgm:t>
    </dgm:pt>
    <dgm:pt modelId="{235D64AF-00F6-4CD3-9F85-837FCB00524B}">
      <dgm:prSet phldrT="[Text]"/>
      <dgm:spPr/>
      <dgm:t>
        <a:bodyPr/>
        <a:lstStyle/>
        <a:p>
          <a:r>
            <a:rPr lang="es-PE" smtClean="0"/>
            <a:t>Públicos</a:t>
          </a:r>
          <a:endParaRPr lang="es-PE"/>
        </a:p>
      </dgm:t>
    </dgm:pt>
    <dgm:pt modelId="{5080C802-8199-4D9E-A5AC-D9E6A43985C0}" type="parTrans" cxnId="{A477D2F6-E7E3-4C10-9EFC-C68082DA373E}">
      <dgm:prSet/>
      <dgm:spPr/>
      <dgm:t>
        <a:bodyPr/>
        <a:lstStyle/>
        <a:p>
          <a:endParaRPr lang="es-PE"/>
        </a:p>
      </dgm:t>
    </dgm:pt>
    <dgm:pt modelId="{13B877D6-30B6-40EE-8992-A2A8AA259D93}" type="sibTrans" cxnId="{A477D2F6-E7E3-4C10-9EFC-C68082DA373E}">
      <dgm:prSet/>
      <dgm:spPr/>
      <dgm:t>
        <a:bodyPr/>
        <a:lstStyle/>
        <a:p>
          <a:endParaRPr lang="es-PE"/>
        </a:p>
      </dgm:t>
    </dgm:pt>
    <dgm:pt modelId="{E7A80B91-6460-4D91-A737-02B276F75B82}">
      <dgm:prSet phldrT="[Text]"/>
      <dgm:spPr/>
      <dgm:t>
        <a:bodyPr/>
        <a:lstStyle/>
        <a:p>
          <a:r>
            <a:rPr lang="es-PE" dirty="0" smtClean="0"/>
            <a:t>Privados </a:t>
          </a:r>
          <a:endParaRPr lang="es-PE" dirty="0"/>
        </a:p>
      </dgm:t>
    </dgm:pt>
    <dgm:pt modelId="{E37AAF58-B987-4988-A2F7-837016651670}" type="parTrans" cxnId="{BB8AAF4C-A3A8-4354-AAFF-AD64124C5A1A}">
      <dgm:prSet/>
      <dgm:spPr/>
      <dgm:t>
        <a:bodyPr/>
        <a:lstStyle/>
        <a:p>
          <a:endParaRPr lang="es-PE"/>
        </a:p>
      </dgm:t>
    </dgm:pt>
    <dgm:pt modelId="{3E16FCDB-2588-49AB-B5DD-90A794A39412}" type="sibTrans" cxnId="{BB8AAF4C-A3A8-4354-AAFF-AD64124C5A1A}">
      <dgm:prSet/>
      <dgm:spPr/>
      <dgm:t>
        <a:bodyPr/>
        <a:lstStyle/>
        <a:p>
          <a:endParaRPr lang="es-PE"/>
        </a:p>
      </dgm:t>
    </dgm:pt>
    <dgm:pt modelId="{1FFA8F7F-61D0-4975-8A8F-720024EC500B}">
      <dgm:prSet phldrT="[Text]"/>
      <dgm:spPr/>
      <dgm:t>
        <a:bodyPr/>
        <a:lstStyle/>
        <a:p>
          <a:r>
            <a:rPr lang="es-PE" err="1" smtClean="0"/>
            <a:t>Minsa</a:t>
          </a:r>
          <a:r>
            <a:rPr lang="es-PE" smtClean="0"/>
            <a:t> como rector</a:t>
          </a:r>
          <a:endParaRPr lang="es-PE"/>
        </a:p>
      </dgm:t>
    </dgm:pt>
    <dgm:pt modelId="{3D4A1B42-AD11-4E22-B0A7-EB6B2C75BABE}" type="parTrans" cxnId="{B67D0655-A5D8-49A3-9FF5-C3748FBA26AD}">
      <dgm:prSet/>
      <dgm:spPr/>
      <dgm:t>
        <a:bodyPr/>
        <a:lstStyle/>
        <a:p>
          <a:endParaRPr lang="es-PE"/>
        </a:p>
      </dgm:t>
    </dgm:pt>
    <dgm:pt modelId="{B6A699BA-0DD8-4212-927B-6313D103E4DF}" type="sibTrans" cxnId="{B67D0655-A5D8-49A3-9FF5-C3748FBA26AD}">
      <dgm:prSet/>
      <dgm:spPr/>
      <dgm:t>
        <a:bodyPr/>
        <a:lstStyle/>
        <a:p>
          <a:endParaRPr lang="es-PE"/>
        </a:p>
      </dgm:t>
    </dgm:pt>
    <dgm:pt modelId="{D4BA6DFB-AF35-4459-893D-DAA4B958294F}">
      <dgm:prSet phldrT="[Text]"/>
      <dgm:spPr/>
      <dgm:t>
        <a:bodyPr/>
        <a:lstStyle/>
        <a:p>
          <a:r>
            <a:rPr lang="es-PE" smtClean="0"/>
            <a:t>SNAS como supervisor del sistema</a:t>
          </a:r>
          <a:endParaRPr lang="es-PE"/>
        </a:p>
      </dgm:t>
    </dgm:pt>
    <dgm:pt modelId="{2732B91A-7A3B-4B04-8A2D-B685FB913D08}" type="parTrans" cxnId="{13B98176-A35C-410E-93F5-D936A97C4173}">
      <dgm:prSet/>
      <dgm:spPr/>
      <dgm:t>
        <a:bodyPr/>
        <a:lstStyle/>
        <a:p>
          <a:endParaRPr lang="es-PE"/>
        </a:p>
      </dgm:t>
    </dgm:pt>
    <dgm:pt modelId="{A503A0FD-86C1-4085-A94B-36AFC1C71287}" type="sibTrans" cxnId="{13B98176-A35C-410E-93F5-D936A97C4173}">
      <dgm:prSet/>
      <dgm:spPr/>
      <dgm:t>
        <a:bodyPr/>
        <a:lstStyle/>
        <a:p>
          <a:endParaRPr lang="es-PE"/>
        </a:p>
      </dgm:t>
    </dgm:pt>
    <dgm:pt modelId="{C3C4F96F-4A2D-4227-9BA1-732BF567A2BA}">
      <dgm:prSet phldrT="[Text]"/>
      <dgm:spPr/>
      <dgm:t>
        <a:bodyPr/>
        <a:lstStyle/>
        <a:p>
          <a:r>
            <a:rPr lang="es-PE" smtClean="0"/>
            <a:t>Mixtos </a:t>
          </a:r>
          <a:endParaRPr lang="es-PE"/>
        </a:p>
      </dgm:t>
    </dgm:pt>
    <dgm:pt modelId="{646DA3BA-1E82-4109-AA19-ACE65454483C}" type="parTrans" cxnId="{EA9D4006-1D75-4542-A6E9-C1AE16EBA725}">
      <dgm:prSet/>
      <dgm:spPr/>
      <dgm:t>
        <a:bodyPr/>
        <a:lstStyle/>
        <a:p>
          <a:endParaRPr lang="es-PE"/>
        </a:p>
      </dgm:t>
    </dgm:pt>
    <dgm:pt modelId="{DE4607AF-59C3-4F6B-A224-F0091397A6D8}" type="sibTrans" cxnId="{EA9D4006-1D75-4542-A6E9-C1AE16EBA725}">
      <dgm:prSet/>
      <dgm:spPr/>
      <dgm:t>
        <a:bodyPr/>
        <a:lstStyle/>
        <a:p>
          <a:endParaRPr lang="es-PE"/>
        </a:p>
      </dgm:t>
    </dgm:pt>
    <dgm:pt modelId="{E1369DE5-6A47-4F71-A3F7-8590D6BA7BB4}">
      <dgm:prSet phldrT="[Text]"/>
      <dgm:spPr/>
      <dgm:t>
        <a:bodyPr/>
        <a:lstStyle/>
        <a:p>
          <a:r>
            <a:rPr lang="es-PE" smtClean="0"/>
            <a:t>Mixtos </a:t>
          </a:r>
          <a:endParaRPr lang="es-PE"/>
        </a:p>
      </dgm:t>
    </dgm:pt>
    <dgm:pt modelId="{40F3C1ED-D052-4EF3-801B-551A756AB223}" type="parTrans" cxnId="{87AC4BE8-1786-4B46-90FE-4C5B4D14FFA6}">
      <dgm:prSet/>
      <dgm:spPr/>
      <dgm:t>
        <a:bodyPr/>
        <a:lstStyle/>
        <a:p>
          <a:endParaRPr lang="es-PE"/>
        </a:p>
      </dgm:t>
    </dgm:pt>
    <dgm:pt modelId="{40A9B0C7-216F-45B0-AD3D-A456FCB50B2B}" type="sibTrans" cxnId="{87AC4BE8-1786-4B46-90FE-4C5B4D14FFA6}">
      <dgm:prSet/>
      <dgm:spPr/>
      <dgm:t>
        <a:bodyPr/>
        <a:lstStyle/>
        <a:p>
          <a:endParaRPr lang="es-PE"/>
        </a:p>
      </dgm:t>
    </dgm:pt>
    <dgm:pt modelId="{D5C3BFD2-41AA-4756-B9D6-745D8C2FF162}" type="pres">
      <dgm:prSet presAssocID="{21C5091B-2A46-4455-A926-090E15E4EB7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CFB6E825-38BF-4DC4-8BAB-0458B705ED29}" type="pres">
      <dgm:prSet presAssocID="{F4C48090-3C04-4693-8AD9-27674598493B}" presName="compositeNode" presStyleCnt="0">
        <dgm:presLayoutVars>
          <dgm:bulletEnabled val="1"/>
        </dgm:presLayoutVars>
      </dgm:prSet>
      <dgm:spPr/>
    </dgm:pt>
    <dgm:pt modelId="{D12AC961-8EDA-4AAD-A385-1197EE0BFEC1}" type="pres">
      <dgm:prSet presAssocID="{F4C48090-3C04-4693-8AD9-27674598493B}" presName="image" presStyleLbl="fgImgPlace1" presStyleIdx="0" presStyleCnt="3" custScaleX="6109" custLinFactX="-200000" custLinFactY="-24284" custLinFactNeighborX="-231834" custLinFactNeighborY="-100000"/>
      <dgm:spPr>
        <a:solidFill>
          <a:schemeClr val="bg1"/>
        </a:solidFill>
      </dgm:spPr>
    </dgm:pt>
    <dgm:pt modelId="{ED81C141-7FB6-4DC3-9ABF-2130B4D30217}" type="pres">
      <dgm:prSet presAssocID="{F4C48090-3C04-4693-8AD9-2767459849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3932407-5439-4EEF-9D24-5BE4D12D4E27}" type="pres">
      <dgm:prSet presAssocID="{F4C48090-3C04-4693-8AD9-27674598493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FFEE5E-6098-4937-85EE-662ED546A7A3}" type="pres">
      <dgm:prSet presAssocID="{28A37B8B-DDE0-4804-8627-24FC413D6977}" presName="sibTrans" presStyleCnt="0"/>
      <dgm:spPr/>
    </dgm:pt>
    <dgm:pt modelId="{0AB42C81-E3D6-482F-9494-3992CBA6D72F}" type="pres">
      <dgm:prSet presAssocID="{A2725AE2-D24D-44EB-BD3E-2EFE79D8EC6E}" presName="compositeNode" presStyleCnt="0">
        <dgm:presLayoutVars>
          <dgm:bulletEnabled val="1"/>
        </dgm:presLayoutVars>
      </dgm:prSet>
      <dgm:spPr/>
    </dgm:pt>
    <dgm:pt modelId="{AA40483B-88F9-436D-A4B7-F9811E564AD8}" type="pres">
      <dgm:prSet presAssocID="{A2725AE2-D24D-44EB-BD3E-2EFE79D8EC6E}" presName="image" presStyleLbl="fgImgPlace1" presStyleIdx="1" presStyleCnt="3" custLinFactY="200000" custLinFactNeighborX="-56876" custLinFactNeighborY="242366"/>
      <dgm:spPr>
        <a:solidFill>
          <a:schemeClr val="bg1"/>
        </a:solidFill>
      </dgm:spPr>
    </dgm:pt>
    <dgm:pt modelId="{0FD4E579-9982-4D1B-9B48-4CF6C90512AB}" type="pres">
      <dgm:prSet presAssocID="{A2725AE2-D24D-44EB-BD3E-2EFE79D8EC6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F94B0CE-9E53-4ABC-8C05-104178F05382}" type="pres">
      <dgm:prSet presAssocID="{A2725AE2-D24D-44EB-BD3E-2EFE79D8EC6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2CDB8A-59A8-416E-8BA9-A6E2053E9B6B}" type="pres">
      <dgm:prSet presAssocID="{3A7CBA05-4A8A-4EEF-A2BA-B7CA8F47E7D1}" presName="sibTrans" presStyleCnt="0"/>
      <dgm:spPr/>
    </dgm:pt>
    <dgm:pt modelId="{D8A09CBD-96EA-4A2E-8894-3A5BDF97AF49}" type="pres">
      <dgm:prSet presAssocID="{F934E959-9A2C-4E50-B64F-7D828664D959}" presName="compositeNode" presStyleCnt="0">
        <dgm:presLayoutVars>
          <dgm:bulletEnabled val="1"/>
        </dgm:presLayoutVars>
      </dgm:prSet>
      <dgm:spPr/>
    </dgm:pt>
    <dgm:pt modelId="{40C65CC0-4E28-44D2-B9DD-56BE6A89F03D}" type="pres">
      <dgm:prSet presAssocID="{F934E959-9A2C-4E50-B64F-7D828664D959}" presName="image" presStyleLbl="fgImgPlace1" presStyleIdx="2" presStyleCnt="3" custLinFactY="200000" custLinFactNeighborX="-57579" custLinFactNeighborY="240260"/>
      <dgm:spPr>
        <a:solidFill>
          <a:schemeClr val="bg1"/>
        </a:solidFill>
      </dgm:spPr>
    </dgm:pt>
    <dgm:pt modelId="{8AE0EF14-777B-42FF-9D53-D743D6F90ED5}" type="pres">
      <dgm:prSet presAssocID="{F934E959-9A2C-4E50-B64F-7D828664D95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53CDEF-5817-4EB5-A8CB-1322EB5604A4}" type="pres">
      <dgm:prSet presAssocID="{F934E959-9A2C-4E50-B64F-7D828664D95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DD98D37-EA91-4A1B-AB6B-C25ADFF91BEC}" type="presOf" srcId="{6CD74470-5084-40ED-A859-15435223B3E7}" destId="{0FD4E579-9982-4D1B-9B48-4CF6C90512AB}" srcOrd="0" destOrd="0" presId="urn:microsoft.com/office/officeart/2005/8/layout/hList2"/>
    <dgm:cxn modelId="{EA9D4006-1D75-4542-A6E9-C1AE16EBA725}" srcId="{A2725AE2-D24D-44EB-BD3E-2EFE79D8EC6E}" destId="{C3C4F96F-4A2D-4227-9BA1-732BF567A2BA}" srcOrd="2" destOrd="0" parTransId="{646DA3BA-1E82-4109-AA19-ACE65454483C}" sibTransId="{DE4607AF-59C3-4F6B-A224-F0091397A6D8}"/>
    <dgm:cxn modelId="{771DF17F-A8F2-419E-A7FB-827B1F6D42C5}" type="presOf" srcId="{235D64AF-00F6-4CD3-9F85-837FCB00524B}" destId="{8AE0EF14-777B-42FF-9D53-D743D6F90ED5}" srcOrd="0" destOrd="0" presId="urn:microsoft.com/office/officeart/2005/8/layout/hList2"/>
    <dgm:cxn modelId="{B0183B65-04E5-435A-9035-54EAF2B2E720}" type="presOf" srcId="{D4BA6DFB-AF35-4459-893D-DAA4B958294F}" destId="{ED81C141-7FB6-4DC3-9ABF-2130B4D30217}" srcOrd="0" destOrd="2" presId="urn:microsoft.com/office/officeart/2005/8/layout/hList2"/>
    <dgm:cxn modelId="{BB8AAF4C-A3A8-4354-AAFF-AD64124C5A1A}" srcId="{F934E959-9A2C-4E50-B64F-7D828664D959}" destId="{E7A80B91-6460-4D91-A737-02B276F75B82}" srcOrd="1" destOrd="0" parTransId="{E37AAF58-B987-4988-A2F7-837016651670}" sibTransId="{3E16FCDB-2588-49AB-B5DD-90A794A39412}"/>
    <dgm:cxn modelId="{87AC4BE8-1786-4B46-90FE-4C5B4D14FFA6}" srcId="{F934E959-9A2C-4E50-B64F-7D828664D959}" destId="{E1369DE5-6A47-4F71-A3F7-8590D6BA7BB4}" srcOrd="2" destOrd="0" parTransId="{40F3C1ED-D052-4EF3-801B-551A756AB223}" sibTransId="{40A9B0C7-216F-45B0-AD3D-A456FCB50B2B}"/>
    <dgm:cxn modelId="{97215F6C-C9ED-4584-9265-7819DA6673EF}" srcId="{A2725AE2-D24D-44EB-BD3E-2EFE79D8EC6E}" destId="{6CD74470-5084-40ED-A859-15435223B3E7}" srcOrd="0" destOrd="0" parTransId="{53381553-BBA7-43C7-9D7E-F6B5E1805593}" sibTransId="{FB7C3347-F0C0-4B46-A285-415D8371AAFF}"/>
    <dgm:cxn modelId="{53BFFF49-EC8C-4790-B40B-F7C8621E852F}" type="presOf" srcId="{1FFA8F7F-61D0-4975-8A8F-720024EC500B}" destId="{ED81C141-7FB6-4DC3-9ABF-2130B4D30217}" srcOrd="0" destOrd="1" presId="urn:microsoft.com/office/officeart/2005/8/layout/hList2"/>
    <dgm:cxn modelId="{1553A81B-76C9-4597-81FC-96E5F5A97E74}" srcId="{21C5091B-2A46-4455-A926-090E15E4EB78}" destId="{F934E959-9A2C-4E50-B64F-7D828664D959}" srcOrd="2" destOrd="0" parTransId="{E67B85DA-9E12-449E-B021-5D6DB681C8E7}" sibTransId="{31560D2F-6662-4CC0-8A79-23B4828EDB01}"/>
    <dgm:cxn modelId="{58D17381-1A25-4BFE-8C8D-08141E9AF79B}" srcId="{A2725AE2-D24D-44EB-BD3E-2EFE79D8EC6E}" destId="{EC52240F-12F6-4736-BEA3-71C43384B52B}" srcOrd="1" destOrd="0" parTransId="{BDC1E2AA-6EBD-4AE1-9AEC-AD56D37E247C}" sibTransId="{CABB3CE2-99E4-4190-8ECA-4562629E9900}"/>
    <dgm:cxn modelId="{FBCE0665-4321-4EEA-B183-9B72D5AB5EA6}" type="presOf" srcId="{DA28D89F-11FB-45A0-81AD-B5DBACF8EE0F}" destId="{ED81C141-7FB6-4DC3-9ABF-2130B4D30217}" srcOrd="0" destOrd="0" presId="urn:microsoft.com/office/officeart/2005/8/layout/hList2"/>
    <dgm:cxn modelId="{B435E8D7-05E3-478F-ACE1-2B00B75EFF6E}" srcId="{21C5091B-2A46-4455-A926-090E15E4EB78}" destId="{F4C48090-3C04-4693-8AD9-27674598493B}" srcOrd="0" destOrd="0" parTransId="{EFC65ED9-1A71-4058-B7BB-677E4F003077}" sibTransId="{28A37B8B-DDE0-4804-8627-24FC413D6977}"/>
    <dgm:cxn modelId="{68736C79-F821-42A0-BED3-EB305DC976DB}" type="presOf" srcId="{21C5091B-2A46-4455-A926-090E15E4EB78}" destId="{D5C3BFD2-41AA-4756-B9D6-745D8C2FF162}" srcOrd="0" destOrd="0" presId="urn:microsoft.com/office/officeart/2005/8/layout/hList2"/>
    <dgm:cxn modelId="{302AAA9A-DA2C-4DC2-96D9-D7421AA53E46}" type="presOf" srcId="{F4C48090-3C04-4693-8AD9-27674598493B}" destId="{43932407-5439-4EEF-9D24-5BE4D12D4E27}" srcOrd="0" destOrd="0" presId="urn:microsoft.com/office/officeart/2005/8/layout/hList2"/>
    <dgm:cxn modelId="{EE3FC99E-2144-4C86-A6A5-57DABF3DEEA9}" type="presOf" srcId="{C3C4F96F-4A2D-4227-9BA1-732BF567A2BA}" destId="{0FD4E579-9982-4D1B-9B48-4CF6C90512AB}" srcOrd="0" destOrd="2" presId="urn:microsoft.com/office/officeart/2005/8/layout/hList2"/>
    <dgm:cxn modelId="{B67D0655-A5D8-49A3-9FF5-C3748FBA26AD}" srcId="{F4C48090-3C04-4693-8AD9-27674598493B}" destId="{1FFA8F7F-61D0-4975-8A8F-720024EC500B}" srcOrd="1" destOrd="0" parTransId="{3D4A1B42-AD11-4E22-B0A7-EB6B2C75BABE}" sibTransId="{B6A699BA-0DD8-4212-927B-6313D103E4DF}"/>
    <dgm:cxn modelId="{A477D2F6-E7E3-4C10-9EFC-C68082DA373E}" srcId="{F934E959-9A2C-4E50-B64F-7D828664D959}" destId="{235D64AF-00F6-4CD3-9F85-837FCB00524B}" srcOrd="0" destOrd="0" parTransId="{5080C802-8199-4D9E-A5AC-D9E6A43985C0}" sibTransId="{13B877D6-30B6-40EE-8992-A2A8AA259D93}"/>
    <dgm:cxn modelId="{17BC662E-E533-4050-A4CC-7564255E3FF6}" srcId="{21C5091B-2A46-4455-A926-090E15E4EB78}" destId="{A2725AE2-D24D-44EB-BD3E-2EFE79D8EC6E}" srcOrd="1" destOrd="0" parTransId="{C213BD02-609F-4912-BEA8-08992492DB00}" sibTransId="{3A7CBA05-4A8A-4EEF-A2BA-B7CA8F47E7D1}"/>
    <dgm:cxn modelId="{968B6447-4C23-431C-ACBA-A2B5F3C28531}" srcId="{F4C48090-3C04-4693-8AD9-27674598493B}" destId="{DA28D89F-11FB-45A0-81AD-B5DBACF8EE0F}" srcOrd="0" destOrd="0" parTransId="{FAB3E828-0EC9-4BAA-8582-DA1D65A50538}" sibTransId="{EFFD5DF8-9E13-4350-9B9D-95B1312A522C}"/>
    <dgm:cxn modelId="{622A97AC-4F06-4E62-8873-BDFD94EF6718}" type="presOf" srcId="{A2725AE2-D24D-44EB-BD3E-2EFE79D8EC6E}" destId="{8F94B0CE-9E53-4ABC-8C05-104178F05382}" srcOrd="0" destOrd="0" presId="urn:microsoft.com/office/officeart/2005/8/layout/hList2"/>
    <dgm:cxn modelId="{6B203EA1-E9F1-4DDA-9590-C65F1B846097}" type="presOf" srcId="{EC52240F-12F6-4736-BEA3-71C43384B52B}" destId="{0FD4E579-9982-4D1B-9B48-4CF6C90512AB}" srcOrd="0" destOrd="1" presId="urn:microsoft.com/office/officeart/2005/8/layout/hList2"/>
    <dgm:cxn modelId="{6B264192-BB14-4EEC-95A4-73BF63A7CB85}" type="presOf" srcId="{F934E959-9A2C-4E50-B64F-7D828664D959}" destId="{9553CDEF-5817-4EB5-A8CB-1322EB5604A4}" srcOrd="0" destOrd="0" presId="urn:microsoft.com/office/officeart/2005/8/layout/hList2"/>
    <dgm:cxn modelId="{1212C124-FC3D-4E05-9293-334B2C89DEBB}" type="presOf" srcId="{E1369DE5-6A47-4F71-A3F7-8590D6BA7BB4}" destId="{8AE0EF14-777B-42FF-9D53-D743D6F90ED5}" srcOrd="0" destOrd="2" presId="urn:microsoft.com/office/officeart/2005/8/layout/hList2"/>
    <dgm:cxn modelId="{30ED653F-B380-408C-849C-070A53E92A4F}" type="presOf" srcId="{E7A80B91-6460-4D91-A737-02B276F75B82}" destId="{8AE0EF14-777B-42FF-9D53-D743D6F90ED5}" srcOrd="0" destOrd="1" presId="urn:microsoft.com/office/officeart/2005/8/layout/hList2"/>
    <dgm:cxn modelId="{13B98176-A35C-410E-93F5-D936A97C4173}" srcId="{F4C48090-3C04-4693-8AD9-27674598493B}" destId="{D4BA6DFB-AF35-4459-893D-DAA4B958294F}" srcOrd="2" destOrd="0" parTransId="{2732B91A-7A3B-4B04-8A2D-B685FB913D08}" sibTransId="{A503A0FD-86C1-4085-A94B-36AFC1C71287}"/>
    <dgm:cxn modelId="{D9958B75-9BAB-4422-A2C3-A9DCA876F171}" type="presParOf" srcId="{D5C3BFD2-41AA-4756-B9D6-745D8C2FF162}" destId="{CFB6E825-38BF-4DC4-8BAB-0458B705ED29}" srcOrd="0" destOrd="0" presId="urn:microsoft.com/office/officeart/2005/8/layout/hList2"/>
    <dgm:cxn modelId="{4D9D59BF-0A65-4B2F-89BE-CA337B49CE15}" type="presParOf" srcId="{CFB6E825-38BF-4DC4-8BAB-0458B705ED29}" destId="{D12AC961-8EDA-4AAD-A385-1197EE0BFEC1}" srcOrd="0" destOrd="0" presId="urn:microsoft.com/office/officeart/2005/8/layout/hList2"/>
    <dgm:cxn modelId="{91DF2517-C865-42D8-B4FA-8702B645A8E3}" type="presParOf" srcId="{CFB6E825-38BF-4DC4-8BAB-0458B705ED29}" destId="{ED81C141-7FB6-4DC3-9ABF-2130B4D30217}" srcOrd="1" destOrd="0" presId="urn:microsoft.com/office/officeart/2005/8/layout/hList2"/>
    <dgm:cxn modelId="{49927B76-741A-4D1E-BF11-91E925CFC3DC}" type="presParOf" srcId="{CFB6E825-38BF-4DC4-8BAB-0458B705ED29}" destId="{43932407-5439-4EEF-9D24-5BE4D12D4E27}" srcOrd="2" destOrd="0" presId="urn:microsoft.com/office/officeart/2005/8/layout/hList2"/>
    <dgm:cxn modelId="{E12B34D6-CADA-4735-8411-57779C07CADC}" type="presParOf" srcId="{D5C3BFD2-41AA-4756-B9D6-745D8C2FF162}" destId="{2DFFEE5E-6098-4937-85EE-662ED546A7A3}" srcOrd="1" destOrd="0" presId="urn:microsoft.com/office/officeart/2005/8/layout/hList2"/>
    <dgm:cxn modelId="{324823AA-0E64-4CA2-A181-AF6EA135A102}" type="presParOf" srcId="{D5C3BFD2-41AA-4756-B9D6-745D8C2FF162}" destId="{0AB42C81-E3D6-482F-9494-3992CBA6D72F}" srcOrd="2" destOrd="0" presId="urn:microsoft.com/office/officeart/2005/8/layout/hList2"/>
    <dgm:cxn modelId="{4C7C4D0A-E733-467A-86D8-D8B79AE3EA11}" type="presParOf" srcId="{0AB42C81-E3D6-482F-9494-3992CBA6D72F}" destId="{AA40483B-88F9-436D-A4B7-F9811E564AD8}" srcOrd="0" destOrd="0" presId="urn:microsoft.com/office/officeart/2005/8/layout/hList2"/>
    <dgm:cxn modelId="{2135C7BC-C741-4644-816A-2B366AA48EB8}" type="presParOf" srcId="{0AB42C81-E3D6-482F-9494-3992CBA6D72F}" destId="{0FD4E579-9982-4D1B-9B48-4CF6C90512AB}" srcOrd="1" destOrd="0" presId="urn:microsoft.com/office/officeart/2005/8/layout/hList2"/>
    <dgm:cxn modelId="{8CAB005B-E6C2-42DD-BAD9-1F7D3565226F}" type="presParOf" srcId="{0AB42C81-E3D6-482F-9494-3992CBA6D72F}" destId="{8F94B0CE-9E53-4ABC-8C05-104178F05382}" srcOrd="2" destOrd="0" presId="urn:microsoft.com/office/officeart/2005/8/layout/hList2"/>
    <dgm:cxn modelId="{2382B8BF-6E19-4E52-AECD-40EEBC647C18}" type="presParOf" srcId="{D5C3BFD2-41AA-4756-B9D6-745D8C2FF162}" destId="{DC2CDB8A-59A8-416E-8BA9-A6E2053E9B6B}" srcOrd="3" destOrd="0" presId="urn:microsoft.com/office/officeart/2005/8/layout/hList2"/>
    <dgm:cxn modelId="{7D346F2E-CBA2-45AB-8C31-0B60AC3C3641}" type="presParOf" srcId="{D5C3BFD2-41AA-4756-B9D6-745D8C2FF162}" destId="{D8A09CBD-96EA-4A2E-8894-3A5BDF97AF49}" srcOrd="4" destOrd="0" presId="urn:microsoft.com/office/officeart/2005/8/layout/hList2"/>
    <dgm:cxn modelId="{D38FA6FF-8A11-4597-BB13-EA22A6BDFAAD}" type="presParOf" srcId="{D8A09CBD-96EA-4A2E-8894-3A5BDF97AF49}" destId="{40C65CC0-4E28-44D2-B9DD-56BE6A89F03D}" srcOrd="0" destOrd="0" presId="urn:microsoft.com/office/officeart/2005/8/layout/hList2"/>
    <dgm:cxn modelId="{39276927-6C76-4216-B55D-589A42525C32}" type="presParOf" srcId="{D8A09CBD-96EA-4A2E-8894-3A5BDF97AF49}" destId="{8AE0EF14-777B-42FF-9D53-D743D6F90ED5}" srcOrd="1" destOrd="0" presId="urn:microsoft.com/office/officeart/2005/8/layout/hList2"/>
    <dgm:cxn modelId="{CB97CC32-DF22-49AE-B558-A89EA8B92D72}" type="presParOf" srcId="{D8A09CBD-96EA-4A2E-8894-3A5BDF97AF49}" destId="{9553CDEF-5817-4EB5-A8CB-1322EB5604A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932407-5439-4EEF-9D24-5BE4D12D4E27}">
      <dsp:nvSpPr>
        <dsp:cNvPr id="0" name=""/>
        <dsp:cNvSpPr/>
      </dsp:nvSpPr>
      <dsp:spPr>
        <a:xfrm rot="16200000">
          <a:off x="-1540500" y="2347057"/>
          <a:ext cx="3566160" cy="38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557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smtClean="0"/>
            <a:t>ESTADO: Rector, supervisor.</a:t>
          </a:r>
          <a:endParaRPr lang="es-PE" sz="1900" kern="1200"/>
        </a:p>
      </dsp:txBody>
      <dsp:txXfrm rot="16200000">
        <a:off x="-1540500" y="2347057"/>
        <a:ext cx="3566160" cy="381607"/>
      </dsp:txXfrm>
    </dsp:sp>
    <dsp:sp modelId="{ED81C141-7FB6-4DC3-9ABF-2130B4D30217}">
      <dsp:nvSpPr>
        <dsp:cNvPr id="0" name=""/>
        <dsp:cNvSpPr/>
      </dsp:nvSpPr>
      <dsp:spPr>
        <a:xfrm>
          <a:off x="433383" y="754780"/>
          <a:ext cx="1900810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36557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Representa a los usuarios</a:t>
          </a:r>
          <a:endParaRPr lang="es-PE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err="1" smtClean="0"/>
            <a:t>Minsa</a:t>
          </a:r>
          <a:r>
            <a:rPr lang="es-PE" sz="2000" kern="1200" smtClean="0"/>
            <a:t> como rector</a:t>
          </a:r>
          <a:endParaRPr lang="es-PE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SNAS como supervisor del sistema</a:t>
          </a:r>
          <a:endParaRPr lang="es-PE" sz="2000" kern="1200"/>
        </a:p>
      </dsp:txBody>
      <dsp:txXfrm>
        <a:off x="433383" y="754780"/>
        <a:ext cx="1900810" cy="3566160"/>
      </dsp:txXfrm>
    </dsp:sp>
    <dsp:sp modelId="{D12AC961-8EDA-4AAD-A385-1197EE0BFEC1}">
      <dsp:nvSpPr>
        <dsp:cNvPr id="0" name=""/>
        <dsp:cNvSpPr/>
      </dsp:nvSpPr>
      <dsp:spPr>
        <a:xfrm>
          <a:off x="0" y="0"/>
          <a:ext cx="46624" cy="7632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4B0CE-9E53-4ABC-8C05-104178F05382}">
      <dsp:nvSpPr>
        <dsp:cNvPr id="0" name=""/>
        <dsp:cNvSpPr/>
      </dsp:nvSpPr>
      <dsp:spPr>
        <a:xfrm rot="16200000">
          <a:off x="1231323" y="2347057"/>
          <a:ext cx="3566160" cy="38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557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smtClean="0"/>
            <a:t>FINANCIADOR</a:t>
          </a:r>
          <a:endParaRPr lang="es-PE" sz="1900" kern="1200"/>
        </a:p>
      </dsp:txBody>
      <dsp:txXfrm rot="16200000">
        <a:off x="1231323" y="2347057"/>
        <a:ext cx="3566160" cy="381607"/>
      </dsp:txXfrm>
    </dsp:sp>
    <dsp:sp modelId="{0FD4E579-9982-4D1B-9B48-4CF6C90512AB}">
      <dsp:nvSpPr>
        <dsp:cNvPr id="0" name=""/>
        <dsp:cNvSpPr/>
      </dsp:nvSpPr>
      <dsp:spPr>
        <a:xfrm>
          <a:off x="3205207" y="754780"/>
          <a:ext cx="1900810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36557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Públicos</a:t>
          </a:r>
          <a:endParaRPr lang="es-PE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Privados</a:t>
          </a:r>
          <a:endParaRPr lang="es-PE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Mixtos </a:t>
          </a:r>
          <a:endParaRPr lang="es-PE" sz="2000" kern="1200"/>
        </a:p>
      </dsp:txBody>
      <dsp:txXfrm>
        <a:off x="3205207" y="754780"/>
        <a:ext cx="1900810" cy="3566160"/>
      </dsp:txXfrm>
    </dsp:sp>
    <dsp:sp modelId="{AA40483B-88F9-436D-A4B7-F9811E564AD8}">
      <dsp:nvSpPr>
        <dsp:cNvPr id="0" name=""/>
        <dsp:cNvSpPr/>
      </dsp:nvSpPr>
      <dsp:spPr>
        <a:xfrm>
          <a:off x="2389513" y="3627262"/>
          <a:ext cx="763215" cy="7632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3CDEF-5817-4EB5-A8CB-1322EB5604A4}">
      <dsp:nvSpPr>
        <dsp:cNvPr id="0" name=""/>
        <dsp:cNvSpPr/>
      </dsp:nvSpPr>
      <dsp:spPr>
        <a:xfrm rot="16200000">
          <a:off x="4003147" y="2347057"/>
          <a:ext cx="3566160" cy="38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557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smtClean="0"/>
            <a:t>PRESTADOR</a:t>
          </a:r>
          <a:endParaRPr lang="es-PE" sz="1900" kern="1200"/>
        </a:p>
      </dsp:txBody>
      <dsp:txXfrm rot="16200000">
        <a:off x="4003147" y="2347057"/>
        <a:ext cx="3566160" cy="381607"/>
      </dsp:txXfrm>
    </dsp:sp>
    <dsp:sp modelId="{8AE0EF14-777B-42FF-9D53-D743D6F90ED5}">
      <dsp:nvSpPr>
        <dsp:cNvPr id="0" name=""/>
        <dsp:cNvSpPr/>
      </dsp:nvSpPr>
      <dsp:spPr>
        <a:xfrm>
          <a:off x="5977031" y="754780"/>
          <a:ext cx="1900810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36557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Públicos</a:t>
          </a:r>
          <a:endParaRPr lang="es-PE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/>
            <a:t>Privados </a:t>
          </a:r>
          <a:endParaRPr lang="es-P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smtClean="0"/>
            <a:t>Mixtos </a:t>
          </a:r>
          <a:endParaRPr lang="es-PE" sz="2000" kern="1200"/>
        </a:p>
      </dsp:txBody>
      <dsp:txXfrm>
        <a:off x="5977031" y="754780"/>
        <a:ext cx="1900810" cy="3566160"/>
      </dsp:txXfrm>
    </dsp:sp>
    <dsp:sp modelId="{40C65CC0-4E28-44D2-B9DD-56BE6A89F03D}">
      <dsp:nvSpPr>
        <dsp:cNvPr id="0" name=""/>
        <dsp:cNvSpPr/>
      </dsp:nvSpPr>
      <dsp:spPr>
        <a:xfrm>
          <a:off x="5155972" y="3611189"/>
          <a:ext cx="763215" cy="7632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DCADE70-BDD1-4BB7-BE4B-AE17E756C8F6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C6B97EC-B8AC-4B27-8B50-8A82AC50F56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7F0FF9-9F2C-4A09-9F17-D9D140499A26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33406D-8D43-4830-B0EF-53E0CA6D6D8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93557-F838-4381-B6E0-87EE47A0A0BD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P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E1785-E750-4257-A7C5-984D3211CCB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b="1" smtClean="0"/>
              <a:t>HAY EXCELENTES PROFESIONALES MEDICOS QUE SON MAL UTILIZADOS EN ORGANIZACIONES QUE NO FUNCIONAN ADECUADAMENTE</a:t>
            </a:r>
          </a:p>
          <a:p>
            <a:pPr eaLnBrk="1" hangingPunct="1">
              <a:spcBef>
                <a:spcPct val="0"/>
              </a:spcBef>
            </a:pPr>
            <a:r>
              <a:rPr lang="es-PE" b="1" smtClean="0"/>
              <a:t>SECTOR PRIVADO REPRESENTADO PRIORITARIAMENTE POR LAS ENTIDADES PRESTADORAS DE SALUD </a:t>
            </a:r>
          </a:p>
          <a:p>
            <a:pPr eaLnBrk="1" hangingPunct="1">
              <a:spcBef>
                <a:spcPct val="0"/>
              </a:spcBef>
            </a:pPr>
            <a:r>
              <a:rPr lang="es-PE" b="1" smtClean="0"/>
              <a:t>NO SABEMOS GRAN COSA DE LAS FFAA Y PP Y NI ELLA NI EL MINSA O ESSALUD CUENTAN CON ALGÚN TIPO DE SUPERVISIÓN DE LA CALIDAD O EFICIENCIA DE SUS SERVICIOS.</a:t>
            </a:r>
          </a:p>
          <a:p>
            <a:pPr eaLnBrk="1" hangingPunct="1">
              <a:spcBef>
                <a:spcPct val="0"/>
              </a:spcBef>
            </a:pPr>
            <a:r>
              <a:rPr lang="es-PE" b="1" smtClean="0"/>
              <a:t>EL SECTOR SE ENCUENTRA FRACTURADO</a:t>
            </a:r>
          </a:p>
          <a:p>
            <a:pPr eaLnBrk="1" hangingPunct="1">
              <a:spcBef>
                <a:spcPct val="0"/>
              </a:spcBef>
            </a:pPr>
            <a:r>
              <a:rPr lang="es-PE" b="1" smtClean="0"/>
              <a:t>FINALMENTE QUE EL SISTEMA EN SU CONJUNTO SEA LO MAS EFICIENTE QUE SEA POSIBLE</a:t>
            </a:r>
            <a:endParaRPr lang="es-E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13535-B0AD-4AF9-8356-505B9ADACE21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99F9C-4D53-41C8-B5C2-7A80BA7432C0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P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570413"/>
            <a:ext cx="5049837" cy="4330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6F92-0CAC-4A94-B140-E118BFC74FE0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BB52-835C-4990-A84F-0028EFF7B27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B44C-FD68-4327-973D-68991A20E3D2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8426-AC66-4BC1-AD4C-FF2A6512C30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7D7B-FF98-47B7-A5BE-2CE4C45F43EA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B20C-FCEA-4914-A881-CE52987E270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BD499-BB25-4D14-AE37-2F1F6E0756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PE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F873-C692-40E5-A1AC-9A88417FC7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9B010-5B1D-432A-AAD6-2AB13072DD94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6FAD-07B5-4AAD-B84E-830B3F551E3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E01E-F999-466D-9899-82D59B58D14C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150E-792B-4783-8361-2A1BE22A253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23F2-06AD-41C0-A388-5B287E4D9BC2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90A8-D9B6-48A3-AE97-96BD4E296CD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BD08-B15B-4C9D-8EDE-1065BCC73CB3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2E9C-2438-4CA8-843A-A973335255E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B993-D912-4C58-8E8F-A2DDC4C70699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E3DF-B79B-4747-A1E5-54DEFBFAC9B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6D13-3E88-4875-8217-F1833FA9BE24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D5AD-9293-4C20-865B-90707B4955E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A24D-ED02-4CA6-B177-387D4BA9F01E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38CD-BACB-42C5-A3EF-078F7C4047A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C4D0-23D8-4C72-81EC-29338C9B4DB3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D332-0D48-4839-B2E7-C81608E8149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98C0F163-E313-404A-BDF5-4C1B9A0C986C}" type="datetimeFigureOut">
              <a:rPr lang="es-PE"/>
              <a:pPr>
                <a:defRPr/>
              </a:pPr>
              <a:t>09/12/2009</a:t>
            </a:fld>
            <a:endParaRPr lang="es-P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2B5B647C-C5BE-4261-B76A-86DC93F90DA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188913"/>
            <a:ext cx="730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5194" dir="14606097" algn="ctr" rotWithShape="0">
              <a:srgbClr val="B2B2B2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Hoja_de_c_lculo_de_Microsoft_Office_Excel_97-2003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813" y="1285875"/>
            <a:ext cx="7786687" cy="2000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SOCIEDAD DE COMERCIO EXTERIOR DEL PERU</a:t>
            </a:r>
            <a:b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FORO AGENDA INTERNA </a:t>
            </a:r>
            <a:endParaRPr lang="es-PE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7963" cy="2185988"/>
          </a:xfrm>
        </p:spPr>
        <p:txBody>
          <a:bodyPr>
            <a:normAutofit/>
          </a:bodyPr>
          <a:lstStyle/>
          <a:p>
            <a:r>
              <a:rPr lang="es-PE" sz="4500" b="1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SALUD</a:t>
            </a:r>
          </a:p>
          <a:p>
            <a:r>
              <a:rPr lang="es-PE" sz="2800" b="1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10 de Diciembre de 2009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216687"/>
            <a:ext cx="1643042" cy="1685904"/>
          </a:xfrm>
          <a:prstGeom prst="rect">
            <a:avLst/>
          </a:prstGeom>
          <a:effectLst>
            <a:outerShdw dist="85194" dir="14606097" algn="ctr" rotWithShape="0">
              <a:srgbClr val="B2B2B2">
                <a:alpha val="50000"/>
              </a:srgbClr>
            </a:outerShdw>
          </a:effectLst>
        </p:spPr>
      </p:pic>
      <p:pic>
        <p:nvPicPr>
          <p:cNvPr id="17412" name="6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6571865" y="142874"/>
            <a:ext cx="2376873" cy="85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 flipH="1">
            <a:off x="5003800" y="6092825"/>
            <a:ext cx="414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E" b="1">
                <a:solidFill>
                  <a:srgbClr val="0D0D0D"/>
                </a:solidFill>
              </a:rPr>
              <a:t>Dr. Jorge Ruiz Portal</a:t>
            </a:r>
          </a:p>
          <a:p>
            <a:r>
              <a:rPr lang="es-PE" b="1">
                <a:solidFill>
                  <a:srgbClr val="0D0D0D"/>
                </a:solidFill>
              </a:rPr>
              <a:t>Gerente General Clínica Stella Maris</a:t>
            </a:r>
            <a:endParaRPr lang="es-ES" b="1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1600200"/>
          <a:ext cx="8229600" cy="4525963"/>
        </p:xfrm>
        <a:graphic>
          <a:graphicData uri="http://schemas.openxmlformats.org/presentationml/2006/ole">
            <p:oleObj spid="_x0000_s3074" r:id="rId3" imgW="7773074" imgH="4572396" progId="Excel.Sheet.8">
              <p:embed/>
            </p:oleObj>
          </a:graphicData>
        </a:graphic>
      </p:graphicFrame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42938" y="714375"/>
            <a:ext cx="80819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P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Fuentes del financiamiento de la salud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0825" y="5848350"/>
            <a:ext cx="35988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Total = S/.14 mil millones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7900" y="6259513"/>
            <a:ext cx="71882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Perú 2005  </a:t>
            </a:r>
            <a:r>
              <a:rPr lang="es-PE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CIES – </a:t>
            </a:r>
            <a:r>
              <a:rPr lang="es-PE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Minsa</a:t>
            </a:r>
            <a:endParaRPr lang="es-PE" sz="140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8" name="5 Imagen"/>
          <p:cNvPicPr>
            <a:picLocks noChangeAspect="1" noChangeArrowheads="1"/>
          </p:cNvPicPr>
          <p:nvPr/>
        </p:nvPicPr>
        <p:blipFill>
          <a:blip r:embed="rId4" cstate="print"/>
          <a:srcRect l="882" t="19164" r="77602" b="71146"/>
          <a:stretch>
            <a:fillRect/>
          </a:stretch>
        </p:blipFill>
        <p:spPr bwMode="auto">
          <a:xfrm>
            <a:off x="7643813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Marcador de pie de página"/>
          <p:cNvSpPr txBox="1">
            <a:spLocks noGrp="1"/>
          </p:cNvSpPr>
          <p:nvPr/>
        </p:nvSpPr>
        <p:spPr bwMode="auto">
          <a:xfrm>
            <a:off x="250825" y="6245225"/>
            <a:ext cx="2233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>
                <a:latin typeface="Calibri" pitchFamily="34" charset="0"/>
              </a:rPr>
              <a:t>Elaboración: M. Petrera Cuentas de Salud 31/03/09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81200" y="1524000"/>
            <a:ext cx="914400" cy="615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COOPER TECNICA</a:t>
            </a:r>
          </a:p>
          <a:p>
            <a:pPr algn="ctr"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3%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0" y="1524000"/>
            <a:ext cx="10668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GOBIERNO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31%</a:t>
            </a:r>
            <a:endParaRPr lang="es-ES" sz="11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10200" y="1524000"/>
            <a:ext cx="9144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HOGARES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34%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629400" y="1524000"/>
            <a:ext cx="12954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EMPLEADORES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31%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52400" y="1447800"/>
            <a:ext cx="1600200" cy="990600"/>
          </a:xfrm>
          <a:prstGeom prst="homePlate">
            <a:avLst>
              <a:gd name="adj" fmla="val 40385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u="sng">
                <a:solidFill>
                  <a:srgbClr val="0000FF"/>
                </a:solidFill>
                <a:latin typeface="+mn-lt"/>
              </a:rPr>
              <a:t>Fuentes</a:t>
            </a:r>
            <a:r>
              <a:rPr lang="es-ES_tradnl" sz="1400">
                <a:solidFill>
                  <a:srgbClr val="0000FF"/>
                </a:solidFill>
                <a:latin typeface="+mn-lt"/>
              </a:rPr>
              <a:t>: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rgbClr val="0000FF"/>
                </a:solidFill>
                <a:latin typeface="+mn-lt"/>
              </a:rPr>
              <a:t>100% del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rgbClr val="0000FF"/>
                </a:solidFill>
                <a:latin typeface="+mn-lt"/>
              </a:rPr>
              <a:t>financiamiento</a:t>
            </a:r>
            <a:endParaRPr lang="es-ES" sz="11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71500" y="500063"/>
            <a:ext cx="807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MS Mincho" pitchFamily="49" charset="-128"/>
                <a:cs typeface="Tahoma" pitchFamily="34" charset="0"/>
              </a:rPr>
              <a:t>Flujos Financieros, Perú 2005</a:t>
            </a:r>
            <a:endParaRPr lang="es-ES" sz="3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4724400" y="2057400"/>
            <a:ext cx="685800" cy="32004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343400" y="5257800"/>
            <a:ext cx="2057400" cy="750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PRIVADO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000" b="1">
                <a:solidFill>
                  <a:srgbClr val="0000FF"/>
                </a:solidFill>
                <a:latin typeface="+mn-lt"/>
              </a:rPr>
              <a:t>LUCRATIVO    NO LUCRATIVO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24 %                    2%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362700" y="3251200"/>
            <a:ext cx="14097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Seguros  Autoseg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11%           5%	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629400" y="5334000"/>
            <a:ext cx="10287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FARMACIA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14%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6629400" y="2133600"/>
            <a:ext cx="0" cy="10668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5867400" y="4038600"/>
            <a:ext cx="1981200" cy="1219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848600" y="5334000"/>
            <a:ext cx="11430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ESSALUD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27%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924800" y="4114800"/>
            <a:ext cx="0" cy="1219200"/>
          </a:xfrm>
          <a:prstGeom prst="line">
            <a:avLst/>
          </a:prstGeom>
          <a:noFill/>
          <a:ln w="7620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124200" y="5334000"/>
            <a:ext cx="10668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MINSA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27%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848600" y="3276600"/>
            <a:ext cx="1295400" cy="774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Seg Soc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Essalud   EPSs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68</a:t>
            </a:r>
            <a:r>
              <a:rPr lang="es-PE" sz="1100" b="1">
                <a:solidFill>
                  <a:srgbClr val="0000FF"/>
                </a:solidFill>
                <a:latin typeface="+mn-lt"/>
              </a:rPr>
              <a:t>%        9%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2362200" y="2057400"/>
            <a:ext cx="838200" cy="32004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228600" y="3200400"/>
            <a:ext cx="1524000" cy="990600"/>
          </a:xfrm>
          <a:prstGeom prst="homePlate">
            <a:avLst>
              <a:gd name="adj" fmla="val 38462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u="sng">
                <a:solidFill>
                  <a:srgbClr val="0000FF"/>
                </a:solidFill>
                <a:latin typeface="+mn-lt"/>
              </a:rPr>
              <a:t>Fondos</a:t>
            </a:r>
            <a:r>
              <a:rPr lang="es-ES_tradnl" sz="1400">
                <a:solidFill>
                  <a:srgbClr val="0000FF"/>
                </a:solidFill>
                <a:latin typeface="+mn-lt"/>
              </a:rPr>
              <a:t> :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rgbClr val="0000FF"/>
                </a:solidFill>
                <a:latin typeface="+mn-lt"/>
              </a:rPr>
              <a:t>100% de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rgbClr val="0000FF"/>
                </a:solidFill>
                <a:latin typeface="+mn-lt"/>
              </a:rPr>
              <a:t>fondos de</a:t>
            </a:r>
          </a:p>
          <a:p>
            <a:pPr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rgbClr val="0000FF"/>
                </a:solidFill>
                <a:latin typeface="+mn-lt"/>
              </a:rPr>
              <a:t>seguros</a:t>
            </a:r>
            <a:endParaRPr lang="es-ES" sz="1400" u="sng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152400" y="5029200"/>
            <a:ext cx="1524000" cy="990600"/>
          </a:xfrm>
          <a:prstGeom prst="homePlate">
            <a:avLst>
              <a:gd name="adj" fmla="val 38462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u="sng">
                <a:solidFill>
                  <a:srgbClr val="0000FF"/>
                </a:solidFill>
                <a:latin typeface="+mn-lt"/>
              </a:rPr>
              <a:t>Prestadores</a:t>
            </a:r>
            <a:r>
              <a:rPr lang="es-ES_tradnl" sz="1400">
                <a:solidFill>
                  <a:srgbClr val="0000FF"/>
                </a:solidFill>
                <a:latin typeface="+mn-lt"/>
              </a:rPr>
              <a:t>: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>
                <a:solidFill>
                  <a:srgbClr val="0000FF"/>
                </a:solidFill>
                <a:latin typeface="+mn-lt"/>
              </a:rPr>
              <a:t>100% del gasto</a:t>
            </a:r>
            <a:endParaRPr lang="es-ES" sz="14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429000" y="2057400"/>
            <a:ext cx="0" cy="3276600"/>
          </a:xfrm>
          <a:prstGeom prst="line">
            <a:avLst/>
          </a:prstGeom>
          <a:noFill/>
          <a:ln w="76200">
            <a:solidFill>
              <a:srgbClr val="CC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752600" y="5257800"/>
            <a:ext cx="1219200" cy="690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SANIDADES Y OTROS PUBS.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5%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4953000" y="4038600"/>
            <a:ext cx="3810000" cy="1219200"/>
          </a:xfrm>
          <a:prstGeom prst="line">
            <a:avLst/>
          </a:prstGeom>
          <a:noFill/>
          <a:ln w="12700" cap="rnd">
            <a:solidFill>
              <a:srgbClr val="CC33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8534400" y="3581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7924800" y="3581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7086600" y="3276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267200" y="1524000"/>
            <a:ext cx="990600" cy="625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DONACION</a:t>
            </a:r>
          </a:p>
          <a:p>
            <a:pPr algn="ctr" eaLnBrk="0" fontAlgn="auto" hangingPunct="0">
              <a:lnSpc>
                <a:spcPct val="9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INTERNA</a:t>
            </a:r>
          </a:p>
          <a:p>
            <a:pPr algn="ctr" eaLnBrk="0" fontAlgn="auto" hangingPunct="0">
              <a:lnSpc>
                <a:spcPct val="9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1%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8077200" y="1524000"/>
            <a:ext cx="914400" cy="522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OTROS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1%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5148263" y="2205038"/>
            <a:ext cx="457200" cy="304800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7924800" y="4876800"/>
            <a:ext cx="838200" cy="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8077200" y="4572000"/>
            <a:ext cx="914400" cy="577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s-PE" sz="1200">
                <a:solidFill>
                  <a:srgbClr val="0000FF"/>
                </a:solidFill>
                <a:latin typeface="Calibri" pitchFamily="34" charset="0"/>
              </a:rPr>
              <a:t>Reservas y otros</a:t>
            </a:r>
            <a:endParaRPr lang="es-ES" sz="12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2133600" y="2209800"/>
            <a:ext cx="1066800" cy="31242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2339975" y="2205038"/>
            <a:ext cx="3340100" cy="306070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3779838" y="2133600"/>
            <a:ext cx="1600200" cy="327660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6019800" y="2057400"/>
            <a:ext cx="0" cy="32004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6248400" y="2057400"/>
            <a:ext cx="228600" cy="1219200"/>
          </a:xfrm>
          <a:prstGeom prst="line">
            <a:avLst/>
          </a:prstGeom>
          <a:noFill/>
          <a:ln w="9525">
            <a:solidFill>
              <a:srgbClr val="CC3399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7924800" y="2057400"/>
            <a:ext cx="0" cy="1219200"/>
          </a:xfrm>
          <a:prstGeom prst="line">
            <a:avLst/>
          </a:prstGeom>
          <a:noFill/>
          <a:ln w="7620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7924800" y="2057400"/>
            <a:ext cx="685800" cy="121920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flipH="1">
            <a:off x="4876800" y="3810000"/>
            <a:ext cx="2209800" cy="144780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H="1">
            <a:off x="6248400" y="3886200"/>
            <a:ext cx="1524000" cy="1371600"/>
          </a:xfrm>
          <a:prstGeom prst="line">
            <a:avLst/>
          </a:prstGeom>
          <a:noFill/>
          <a:ln w="9525">
            <a:solidFill>
              <a:srgbClr val="CC3399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6172200" y="2057400"/>
            <a:ext cx="0" cy="25908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6172200" y="4648200"/>
            <a:ext cx="914400" cy="6096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7543800" y="2057400"/>
            <a:ext cx="0" cy="1219200"/>
          </a:xfrm>
          <a:prstGeom prst="line">
            <a:avLst/>
          </a:prstGeom>
          <a:noFill/>
          <a:ln w="9525">
            <a:solidFill>
              <a:srgbClr val="CC3399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492500" y="3500438"/>
            <a:ext cx="431800" cy="269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>
                <a:solidFill>
                  <a:srgbClr val="0000FF"/>
                </a:solidFill>
                <a:latin typeface="+mn-lt"/>
              </a:rPr>
              <a:t>SIS</a:t>
            </a:r>
            <a:endParaRPr lang="es-ES" sz="11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3563938" y="2060575"/>
            <a:ext cx="0" cy="1368425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3563938" y="3789363"/>
            <a:ext cx="0" cy="15113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>
            <a:off x="2700338" y="2205038"/>
            <a:ext cx="1008062" cy="3095625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H="1">
            <a:off x="2627313" y="2060575"/>
            <a:ext cx="2736850" cy="316865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8388350" y="2565400"/>
            <a:ext cx="1152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100" b="1">
                <a:solidFill>
                  <a:srgbClr val="0000FF"/>
                </a:solidFill>
                <a:latin typeface="Calibri" pitchFamily="34" charset="0"/>
              </a:rPr>
              <a:t>Administ. fondos</a:t>
            </a:r>
          </a:p>
          <a:p>
            <a:r>
              <a:rPr lang="es-ES_tradnl" sz="1100" b="1">
                <a:solidFill>
                  <a:srgbClr val="0000FF"/>
                </a:solidFill>
                <a:latin typeface="Calibri" pitchFamily="34" charset="0"/>
              </a:rPr>
              <a:t>6%</a:t>
            </a:r>
          </a:p>
        </p:txBody>
      </p:sp>
      <p:pic>
        <p:nvPicPr>
          <p:cNvPr id="30770" name="50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es-ES" sz="3400" b="1" smtClean="0">
                <a:latin typeface="Tahoma" pitchFamily="34" charset="0"/>
                <a:cs typeface="Tahoma" pitchFamily="34" charset="0"/>
              </a:rPr>
              <a:t>Distribución de la atención de Salud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5750" y="1428750"/>
          <a:ext cx="8589963" cy="4357688"/>
        </p:xfrm>
        <a:graphic>
          <a:graphicData uri="http://schemas.openxmlformats.org/presentationml/2006/ole">
            <p:oleObj spid="_x0000_s4098" name="Hoja de cálculo" r:id="rId4" imgW="5422680" imgH="2508840" progId="Excel.Sheet.8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29375" y="58578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b="1"/>
              <a:t>FUENTE: 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000" b="1"/>
              <a:t>Cuentas Nacionales de Salud 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000" b="1"/>
              <a:t>1995-2000 - OPS - Año 2000</a:t>
            </a:r>
          </a:p>
        </p:txBody>
      </p:sp>
      <p:pic>
        <p:nvPicPr>
          <p:cNvPr id="4101" name="4 Imagen"/>
          <p:cNvPicPr>
            <a:picLocks noChangeAspect="1" noChangeArrowheads="1"/>
          </p:cNvPicPr>
          <p:nvPr/>
        </p:nvPicPr>
        <p:blipFill>
          <a:blip r:embed="rId5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Cualquier parecido no es casualidad</a:t>
            </a:r>
            <a:endParaRPr lang="es-ES" sz="32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143000"/>
            <a:ext cx="8232775" cy="5715000"/>
          </a:xfrm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827088" y="6165850"/>
            <a:ext cx="7561262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Lo sentimos. Ya hicimos todo lo que Ud. puede pagar</a:t>
            </a:r>
            <a:endParaRPr lang="es-ES" b="1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4" name="4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001000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/>
            </a:r>
            <a:b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</a:br>
            <a:r>
              <a:rPr lang="es-PE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Contexto</a:t>
            </a:r>
            <a:r>
              <a:rPr lang="es-ES" sz="3600" b="1" dirty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s-ES" sz="3600" b="1" dirty="0">
                <a:solidFill>
                  <a:schemeClr val="accent2"/>
                </a:solidFill>
                <a:latin typeface="Tahoma" pitchFamily="34" charset="0"/>
              </a:rPr>
            </a:br>
            <a:endParaRPr lang="es-ES" sz="36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14438"/>
            <a:ext cx="8143875" cy="5214937"/>
          </a:xfrm>
        </p:spPr>
        <p:txBody>
          <a:bodyPr/>
          <a:lstStyle/>
          <a:p>
            <a:pPr algn="just"/>
            <a:r>
              <a:rPr lang="es-PE" sz="2200" smtClean="0">
                <a:latin typeface="Tahoma" pitchFamily="34" charset="0"/>
                <a:cs typeface="Tahoma" pitchFamily="34" charset="0"/>
              </a:rPr>
              <a:t>El estado anuncia aseguramiento universal en salud, modelos de gestión pública privada, compra corporativa de medicamentos, e intercambio de servicios.</a:t>
            </a:r>
          </a:p>
          <a:p>
            <a:pPr algn="just"/>
            <a:endParaRPr lang="es-PE" sz="220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s-PE" sz="2200" smtClean="0">
                <a:latin typeface="Tahoma" pitchFamily="34" charset="0"/>
                <a:cs typeface="Tahoma" pitchFamily="34" charset="0"/>
              </a:rPr>
              <a:t> El sector privado confronta el ingreso de capitales extranjeros de inversión en seguros y establecimientos de salud, la presencia de alianzas estratégicas entre establecimientos y la aparición de nuevos modelos de gestión. </a:t>
            </a:r>
          </a:p>
          <a:p>
            <a:pPr algn="just"/>
            <a:endParaRPr lang="es-PE" sz="220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s-PE" sz="2200" smtClean="0">
                <a:latin typeface="Tahoma" pitchFamily="34" charset="0"/>
                <a:cs typeface="Tahoma" pitchFamily="34" charset="0"/>
              </a:rPr>
              <a:t>Todo esto en un escenario de un consumidor mejor informado que demanda cada día mejores estándares en la atención, transparencia y responsabilidad  a todos los actores del sistema de salud.</a:t>
            </a:r>
          </a:p>
          <a:p>
            <a:pPr algn="just"/>
            <a:endParaRPr lang="es-PE" sz="22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5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114800" cy="4953000"/>
          </a:xfrm>
        </p:spPr>
        <p:txBody>
          <a:bodyPr/>
          <a:lstStyle/>
          <a:p>
            <a:pPr marL="279400" indent="-279400">
              <a:lnSpc>
                <a:spcPct val="80000"/>
              </a:lnSpc>
              <a:buFontTx/>
              <a:buNone/>
            </a:pPr>
            <a:endParaRPr lang="es-PE" sz="1600" smtClean="0"/>
          </a:p>
          <a:p>
            <a:pPr marL="279400" indent="-279400">
              <a:lnSpc>
                <a:spcPct val="80000"/>
              </a:lnSpc>
            </a:pPr>
            <a:r>
              <a:rPr lang="es-PE" sz="1600" b="1" smtClean="0"/>
              <a:t>2002:</a:t>
            </a:r>
            <a:r>
              <a:rPr lang="es-PE" sz="1600" smtClean="0"/>
              <a:t> Acuerdo Nacional</a:t>
            </a:r>
          </a:p>
          <a:p>
            <a:pPr marL="279400" indent="-279400">
              <a:lnSpc>
                <a:spcPct val="80000"/>
              </a:lnSpc>
            </a:pPr>
            <a:endParaRPr lang="es-PE" sz="1600" smtClean="0"/>
          </a:p>
          <a:p>
            <a:pPr marL="279400" indent="-279400">
              <a:lnSpc>
                <a:spcPct val="80000"/>
              </a:lnSpc>
            </a:pPr>
            <a:r>
              <a:rPr lang="es-PE" sz="1600" b="1" smtClean="0"/>
              <a:t>2005:</a:t>
            </a:r>
            <a:r>
              <a:rPr lang="es-PE" sz="1600" smtClean="0"/>
              <a:t> Proceso de construcción de consensos entre 16 partidos políticos, que dio lugar a la agenda de política de salud 2006-2010, que incluye:</a:t>
            </a:r>
          </a:p>
          <a:p>
            <a:pPr marL="673100" lvl="1" indent="-203200">
              <a:lnSpc>
                <a:spcPct val="80000"/>
              </a:lnSpc>
            </a:pPr>
            <a:r>
              <a:rPr lang="es-PE" sz="1400" smtClean="0"/>
              <a:t>Salud materno infantil</a:t>
            </a:r>
          </a:p>
          <a:p>
            <a:pPr marL="673100" lvl="1" indent="-203200">
              <a:lnSpc>
                <a:spcPct val="80000"/>
              </a:lnSpc>
            </a:pPr>
            <a:r>
              <a:rPr lang="es-PE" sz="1400" smtClean="0"/>
              <a:t>Enfermedades infecciosas</a:t>
            </a:r>
          </a:p>
          <a:p>
            <a:pPr marL="673100" lvl="1" indent="-203200">
              <a:lnSpc>
                <a:spcPct val="80000"/>
              </a:lnSpc>
            </a:pPr>
            <a:r>
              <a:rPr lang="es-PE" sz="1400" smtClean="0"/>
              <a:t>Descentralización del sector salud</a:t>
            </a:r>
          </a:p>
          <a:p>
            <a:pPr marL="673100" lvl="1" indent="-203200">
              <a:lnSpc>
                <a:spcPct val="80000"/>
              </a:lnSpc>
            </a:pPr>
            <a:r>
              <a:rPr lang="es-PE" sz="1400" b="1" smtClean="0"/>
              <a:t>Aseguramiento universal en salud</a:t>
            </a:r>
          </a:p>
          <a:p>
            <a:pPr marL="673100" lvl="1" indent="-203200">
              <a:lnSpc>
                <a:spcPct val="80000"/>
              </a:lnSpc>
            </a:pPr>
            <a:r>
              <a:rPr lang="es-PE" sz="1400" smtClean="0"/>
              <a:t>Financiamiento y focalización</a:t>
            </a:r>
          </a:p>
          <a:p>
            <a:pPr marL="673100" lvl="1" indent="-203200">
              <a:lnSpc>
                <a:spcPct val="80000"/>
              </a:lnSpc>
            </a:pPr>
            <a:r>
              <a:rPr lang="es-PE" sz="1400" smtClean="0"/>
              <a:t>Participación social</a:t>
            </a:r>
          </a:p>
          <a:p>
            <a:pPr marL="279400" indent="-279400">
              <a:lnSpc>
                <a:spcPct val="80000"/>
              </a:lnSpc>
            </a:pPr>
            <a:endParaRPr lang="es-PE" sz="1400" smtClean="0"/>
          </a:p>
          <a:p>
            <a:pPr marL="279400" indent="-279400">
              <a:lnSpc>
                <a:spcPct val="80000"/>
              </a:lnSpc>
            </a:pPr>
            <a:r>
              <a:rPr lang="es-PE" sz="1600" b="1" smtClean="0"/>
              <a:t>2007:</a:t>
            </a:r>
            <a:r>
              <a:rPr lang="es-PE" sz="1600" smtClean="0"/>
              <a:t> Plan Nacional Concertado de Salud</a:t>
            </a:r>
          </a:p>
          <a:p>
            <a:pPr marL="279400" indent="-279400">
              <a:lnSpc>
                <a:spcPct val="80000"/>
              </a:lnSpc>
            </a:pPr>
            <a:endParaRPr lang="es-PE" sz="1600" smtClean="0"/>
          </a:p>
          <a:p>
            <a:pPr marL="279400" indent="-279400">
              <a:lnSpc>
                <a:spcPct val="80000"/>
              </a:lnSpc>
            </a:pPr>
            <a:r>
              <a:rPr lang="es-PE" sz="1600" b="1" smtClean="0"/>
              <a:t>2009:</a:t>
            </a:r>
            <a:r>
              <a:rPr lang="es-PE" sz="1600" smtClean="0"/>
              <a:t> Ley Marco de Aseguramiento Universal . Ley de los derechos de los Usuarios de Servicios de salud. Ley de Medicamentos.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894DA-501E-4D0B-AD54-0B71BC44304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7891" name="Group 14"/>
          <p:cNvGrpSpPr>
            <a:grpSpLocks/>
          </p:cNvGrpSpPr>
          <p:nvPr/>
        </p:nvGrpSpPr>
        <p:grpSpPr bwMode="auto">
          <a:xfrm>
            <a:off x="4572000" y="1295400"/>
            <a:ext cx="4343400" cy="5257800"/>
            <a:chOff x="3312" y="1096"/>
            <a:chExt cx="2325" cy="3082"/>
          </a:xfrm>
        </p:grpSpPr>
        <p:pic>
          <p:nvPicPr>
            <p:cNvPr id="3789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2" y="1488"/>
              <a:ext cx="2325" cy="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1096"/>
              <a:ext cx="2325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2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400" b="1" smtClean="0">
                <a:latin typeface="Tahoma" pitchFamily="34" charset="0"/>
                <a:cs typeface="Tahoma" pitchFamily="34" charset="0"/>
              </a:rPr>
              <a:t>Lo Avanzado</a:t>
            </a:r>
          </a:p>
        </p:txBody>
      </p:sp>
      <p:pic>
        <p:nvPicPr>
          <p:cNvPr id="37893" name="13 Imagen"/>
          <p:cNvPicPr>
            <a:picLocks noChangeAspect="1" noChangeArrowheads="1"/>
          </p:cNvPicPr>
          <p:nvPr/>
        </p:nvPicPr>
        <p:blipFill>
          <a:blip r:embed="rId4" cstate="print"/>
          <a:srcRect l="882" t="19164" r="77602" b="71146"/>
          <a:stretch>
            <a:fillRect/>
          </a:stretch>
        </p:blipFill>
        <p:spPr bwMode="auto">
          <a:xfrm>
            <a:off x="7715250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557338"/>
            <a:ext cx="8143875" cy="5157787"/>
          </a:xfrm>
        </p:spPr>
        <p:txBody>
          <a:bodyPr rtlCol="0">
            <a:normAutofit lnSpcReduction="10000"/>
          </a:bodyPr>
          <a:lstStyle/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AutoNum type="arabicPeriod"/>
              <a:defRPr/>
            </a:pPr>
            <a:r>
              <a:rPr lang="es-MX" sz="2200" dirty="0" smtClean="0">
                <a:latin typeface="Tahoma" pitchFamily="34" charset="0"/>
                <a:cs typeface="Tahoma" pitchFamily="34" charset="0"/>
              </a:rPr>
              <a:t>Aprobado en julio 2007 integrando prioridades nacionales y prioridades regionales.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MX" sz="22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AutoNum type="arabicPeriod" startAt="2"/>
              <a:defRPr/>
            </a:pPr>
            <a:r>
              <a:rPr lang="es-MX" sz="2200" dirty="0" smtClean="0">
                <a:latin typeface="Tahoma" pitchFamily="34" charset="0"/>
                <a:cs typeface="Tahoma" pitchFamily="34" charset="0"/>
              </a:rPr>
              <a:t>Prioridades sanitarias: mortalidad materna, mortalidad infantil, desnutrición, enfermedades transmisibles, salud mental, crónico degenerativas, accidentes, discapacidades y salud bucal.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MX" sz="22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AutoNum type="arabicPeriod" startAt="3"/>
              <a:defRPr/>
            </a:pPr>
            <a:r>
              <a:rPr lang="es-MX" sz="2200" dirty="0" smtClean="0">
                <a:latin typeface="Tahoma" pitchFamily="34" charset="0"/>
                <a:cs typeface="Tahoma" pitchFamily="34" charset="0"/>
              </a:rPr>
              <a:t>Prioridades del sistema: aseguramiento universal, descentralización, mejoramiento de oferta y calidad de servicios, desarrollo de RRHH, medicamentos, financiamiento por resultados, rectoría y participación ciudadana.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MX" sz="22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s-MX" sz="2200" dirty="0" smtClean="0">
                <a:latin typeface="Tahoma" pitchFamily="34" charset="0"/>
                <a:cs typeface="Tahoma" pitchFamily="34" charset="0"/>
              </a:rPr>
              <a:t>4.	Prioridades en determinantes: agua y saneamiento, exclusión social, medio ambiente, salud ocupacional, seguridad alimentaria, seguridad ciudadana, educación.</a:t>
            </a:r>
            <a:endParaRPr lang="es-E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El Plan Nacional Concertado de Salud</a:t>
            </a:r>
            <a:endParaRPr lang="es-ES" sz="3400" dirty="0"/>
          </a:p>
        </p:txBody>
      </p:sp>
      <p:pic>
        <p:nvPicPr>
          <p:cNvPr id="38915" name="5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15312" cy="62865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Aseguramiento universal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Adquisición de medicamentos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Atención de emergencias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Donaciones y trasplantes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Unidad de Bancos de Sangre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Optimización de la infraestructura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Recursos humanos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Red de información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Calidad de servicio a los pacientes</a:t>
            </a:r>
            <a:br>
              <a:rPr lang="es-PE" sz="2200" smtClean="0">
                <a:solidFill>
                  <a:srgbClr val="0D0D0D"/>
                </a:solidFill>
                <a:latin typeface="Tahoma" pitchFamily="34" charset="0"/>
              </a:rPr>
            </a:b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Comunicación social</a:t>
            </a:r>
            <a:endParaRPr lang="en-US" sz="2200" smtClean="0">
              <a:solidFill>
                <a:srgbClr val="0D0D0D"/>
              </a:solidFill>
              <a:latin typeface="Tahoma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es-PE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Agenda Pública en Salud</a:t>
            </a:r>
            <a:endParaRPr lang="es-ES" sz="3400" dirty="0"/>
          </a:p>
        </p:txBody>
      </p:sp>
      <p:pic>
        <p:nvPicPr>
          <p:cNvPr id="39939" name="4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358188" cy="5072062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s-ES" sz="2200" smtClean="0">
                <a:latin typeface="Tahoma" pitchFamily="34" charset="0"/>
                <a:cs typeface="Tahoma" pitchFamily="34" charset="0"/>
              </a:rPr>
              <a:t>1. 	La dificultad de hacerla políticamente viable.</a:t>
            </a:r>
          </a:p>
          <a:p>
            <a:pPr marL="609600" indent="-609600" algn="just">
              <a:buFontTx/>
              <a:buNone/>
            </a:pPr>
            <a:endParaRPr lang="es-ES" sz="2200" smtClean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ES" sz="2200" smtClean="0">
                <a:latin typeface="Tahoma" pitchFamily="34" charset="0"/>
                <a:cs typeface="Tahoma" pitchFamily="34" charset="0"/>
              </a:rPr>
              <a:t>2. 	El hecho de que no existe estabilidad de los máximos actores responsables de impulsarlas.</a:t>
            </a:r>
          </a:p>
          <a:p>
            <a:pPr marL="609600" indent="-609600" algn="just">
              <a:buFontTx/>
              <a:buNone/>
            </a:pPr>
            <a:endParaRPr lang="es-ES" sz="2200" smtClean="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just">
              <a:buFontTx/>
              <a:buNone/>
            </a:pPr>
            <a:r>
              <a:rPr lang="es-ES" sz="2200" smtClean="0">
                <a:latin typeface="Tahoma" pitchFamily="34" charset="0"/>
                <a:cs typeface="Tahoma" pitchFamily="34" charset="0"/>
              </a:rPr>
              <a:t>3. 	La poca coincidencia que existe entre los actores (MINSA, EsSalud, FF. AA. y PP., otros) y las autoridades económicas, en relación con los contenidos y la naturaleza de la reforma.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endParaRPr lang="es-ES" sz="2200" i="1" smtClean="0">
              <a:latin typeface="Tahoma" pitchFamily="34" charset="0"/>
              <a:cs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ES" sz="2200" smtClean="0">
                <a:latin typeface="Tahoma" pitchFamily="34" charset="0"/>
                <a:cs typeface="Tahoma" pitchFamily="34" charset="0"/>
              </a:rPr>
              <a:t>4. 	La facilidad de aplicar reformas parciales, en vez de hacerlo con reformas integrales.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endParaRPr lang="es-ES" sz="2200" smtClean="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just">
              <a:buFontTx/>
              <a:buNone/>
            </a:pPr>
            <a:r>
              <a:rPr lang="es-ES" sz="2200" smtClean="0">
                <a:latin typeface="Tahoma" pitchFamily="34" charset="0"/>
                <a:cs typeface="Tahoma" pitchFamily="34" charset="0"/>
              </a:rPr>
              <a:t>5. 	Los reclamos por parte de los involucrados.</a:t>
            </a:r>
            <a:r>
              <a:rPr lang="es-ES" sz="22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40962" name="3 Título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es-PE" sz="3200" b="1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¿Y por que no se han dado plenamente esos cambios?</a:t>
            </a:r>
            <a:endParaRPr lang="es-ES" sz="3200" smtClean="0"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40963" name="4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175" y="10509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s-ES" sz="2400">
              <a:latin typeface="Times New Roman" pitchFamily="18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714500" y="2227263"/>
            <a:ext cx="1131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Carlos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Vidal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795588" y="2228850"/>
            <a:ext cx="1131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Victor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Yamamoto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751263" y="2228850"/>
            <a:ext cx="1131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Víctor Paredes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667250" y="2262188"/>
            <a:ext cx="9906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Jaime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Freundt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624513" y="2298700"/>
            <a:ext cx="11318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Eduardo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Yong</a:t>
            </a: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530850" y="2487613"/>
            <a:ext cx="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099050" y="2997200"/>
            <a:ext cx="8651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0"/>
              </a:lnSpc>
              <a:spcBef>
                <a:spcPts val="500"/>
              </a:spcBef>
              <a:spcAft>
                <a:spcPts val="500"/>
              </a:spcAft>
            </a:pPr>
            <a:endParaRPr lang="es-ES" sz="1200">
              <a:solidFill>
                <a:srgbClr val="996633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7 octubre</a:t>
            </a:r>
          </a:p>
          <a:p>
            <a:pPr algn="ctr" eaLnBrk="0" hangingPunct="0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1994</a:t>
            </a:r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4738688" y="2487613"/>
            <a:ext cx="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4451350" y="3068638"/>
            <a:ext cx="649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20000"/>
              </a:lnSpc>
              <a:spcBef>
                <a:spcPts val="500"/>
              </a:spcBef>
              <a:spcAft>
                <a:spcPts val="500"/>
              </a:spcAft>
            </a:pPr>
            <a:endParaRPr lang="es-ES" sz="1200">
              <a:solidFill>
                <a:srgbClr val="996633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2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28 Julio</a:t>
            </a:r>
          </a:p>
          <a:p>
            <a:pPr algn="ctr" eaLnBrk="0" hangingPunct="0">
              <a:lnSpc>
                <a:spcPct val="2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1993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3371850" y="3074988"/>
            <a:ext cx="1060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6 Noviembre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1991</a:t>
            </a: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3875088" y="2487613"/>
            <a:ext cx="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2867025" y="2487613"/>
            <a:ext cx="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2363788" y="3054350"/>
            <a:ext cx="1062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Marzo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1991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5291138" y="4660900"/>
            <a:ext cx="1225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Carlos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Vallejos</a:t>
            </a: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4067175" y="4602163"/>
            <a:ext cx="11318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Dra. Pilar Mazetti</a:t>
            </a: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5364163" y="4756150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2268538" y="4756150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3276600" y="4756150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2195513" y="4518025"/>
            <a:ext cx="9890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Fernando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Carbone</a:t>
            </a:r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>
            <a:off x="1787525" y="2487613"/>
            <a:ext cx="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1327150" y="4652963"/>
            <a:ext cx="10842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Luis Solari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34925" y="4591050"/>
            <a:ext cx="15097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Eduardo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Pretell</a:t>
            </a:r>
          </a:p>
          <a:p>
            <a:pPr algn="ctr" eaLnBrk="0" hangingPunct="0"/>
            <a:endParaRPr lang="es-ES" sz="1200" b="1">
              <a:solidFill>
                <a:srgbClr val="996633"/>
              </a:solidFill>
              <a:latin typeface="Trebuchet MS" pitchFamily="34" charset="0"/>
            </a:endParaRPr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1403350" y="4756150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33" name="Text Box 26"/>
          <p:cNvSpPr txBox="1">
            <a:spLocks noChangeArrowheads="1"/>
          </p:cNvSpPr>
          <p:nvPr/>
        </p:nvSpPr>
        <p:spPr bwMode="auto">
          <a:xfrm>
            <a:off x="1138238" y="3054350"/>
            <a:ext cx="1273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28 Julio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1990</a:t>
            </a:r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755650" y="5607050"/>
            <a:ext cx="1060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28 Julio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2000</a:t>
            </a:r>
          </a:p>
        </p:txBody>
      </p:sp>
      <p:sp>
        <p:nvSpPr>
          <p:cNvPr id="43035" name="Text Box 28"/>
          <p:cNvSpPr txBox="1">
            <a:spLocks noChangeArrowheads="1"/>
          </p:cNvSpPr>
          <p:nvPr/>
        </p:nvSpPr>
        <p:spPr bwMode="auto">
          <a:xfrm>
            <a:off x="1692275" y="5607050"/>
            <a:ext cx="10604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Enero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2001</a:t>
            </a:r>
          </a:p>
        </p:txBody>
      </p:sp>
      <p:sp>
        <p:nvSpPr>
          <p:cNvPr id="43036" name="Text Box 29"/>
          <p:cNvSpPr txBox="1">
            <a:spLocks noChangeArrowheads="1"/>
          </p:cNvSpPr>
          <p:nvPr/>
        </p:nvSpPr>
        <p:spPr bwMode="auto">
          <a:xfrm>
            <a:off x="3108325" y="5607050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Junio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2003</a:t>
            </a:r>
          </a:p>
        </p:txBody>
      </p:sp>
      <p:sp>
        <p:nvSpPr>
          <p:cNvPr id="43037" name="Text Box 30"/>
          <p:cNvSpPr txBox="1">
            <a:spLocks noChangeArrowheads="1"/>
          </p:cNvSpPr>
          <p:nvPr/>
        </p:nvSpPr>
        <p:spPr bwMode="auto">
          <a:xfrm>
            <a:off x="4014788" y="5667375"/>
            <a:ext cx="1062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Febrero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 2004</a:t>
            </a:r>
          </a:p>
        </p:txBody>
      </p:sp>
      <p:sp>
        <p:nvSpPr>
          <p:cNvPr id="43038" name="Text Box 31"/>
          <p:cNvSpPr txBox="1">
            <a:spLocks noChangeArrowheads="1"/>
          </p:cNvSpPr>
          <p:nvPr/>
        </p:nvSpPr>
        <p:spPr bwMode="auto">
          <a:xfrm>
            <a:off x="5003800" y="5607050"/>
            <a:ext cx="847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28 Julio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2006</a:t>
            </a:r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>
            <a:off x="68263" y="5105400"/>
            <a:ext cx="90757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>
            <a:off x="107950" y="2895600"/>
            <a:ext cx="8915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>
            <a:off x="6683375" y="2492375"/>
            <a:ext cx="0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42" name="Text Box 35"/>
          <p:cNvSpPr txBox="1">
            <a:spLocks noChangeArrowheads="1"/>
          </p:cNvSpPr>
          <p:nvPr/>
        </p:nvSpPr>
        <p:spPr bwMode="auto">
          <a:xfrm>
            <a:off x="6629400" y="2276475"/>
            <a:ext cx="990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Marino Costa</a:t>
            </a:r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7667625" y="4797425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44" name="Oval 37"/>
          <p:cNvSpPr>
            <a:spLocks noChangeArrowheads="1"/>
          </p:cNvSpPr>
          <p:nvPr/>
        </p:nvSpPr>
        <p:spPr bwMode="auto">
          <a:xfrm>
            <a:off x="130175" y="1989138"/>
            <a:ext cx="4321175" cy="1600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45" name="Oval 38"/>
          <p:cNvSpPr>
            <a:spLocks noChangeArrowheads="1"/>
          </p:cNvSpPr>
          <p:nvPr/>
        </p:nvSpPr>
        <p:spPr bwMode="auto">
          <a:xfrm>
            <a:off x="5364163" y="4508500"/>
            <a:ext cx="1079500" cy="9366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46" name="Text Box 39"/>
          <p:cNvSpPr txBox="1">
            <a:spLocks noChangeArrowheads="1"/>
          </p:cNvSpPr>
          <p:nvPr/>
        </p:nvSpPr>
        <p:spPr bwMode="auto">
          <a:xfrm>
            <a:off x="6251575" y="3068638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0"/>
              </a:lnSpc>
              <a:spcBef>
                <a:spcPts val="500"/>
              </a:spcBef>
              <a:spcAft>
                <a:spcPts val="500"/>
              </a:spcAft>
            </a:pPr>
            <a:endParaRPr lang="es-ES" sz="1200">
              <a:solidFill>
                <a:srgbClr val="996633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10 abril</a:t>
            </a:r>
          </a:p>
          <a:p>
            <a:pPr algn="ctr" eaLnBrk="0" hangingPunct="0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1996</a:t>
            </a:r>
          </a:p>
        </p:txBody>
      </p:sp>
      <p:sp>
        <p:nvSpPr>
          <p:cNvPr id="43047" name="Line 40"/>
          <p:cNvSpPr>
            <a:spLocks noChangeShapeType="1"/>
          </p:cNvSpPr>
          <p:nvPr/>
        </p:nvSpPr>
        <p:spPr bwMode="auto">
          <a:xfrm>
            <a:off x="7546975" y="2492375"/>
            <a:ext cx="0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48" name="Line 41"/>
          <p:cNvSpPr>
            <a:spLocks noChangeShapeType="1"/>
          </p:cNvSpPr>
          <p:nvPr/>
        </p:nvSpPr>
        <p:spPr bwMode="auto">
          <a:xfrm>
            <a:off x="7980363" y="2492375"/>
            <a:ext cx="0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49" name="Line 42"/>
          <p:cNvSpPr>
            <a:spLocks noChangeShapeType="1"/>
          </p:cNvSpPr>
          <p:nvPr/>
        </p:nvSpPr>
        <p:spPr bwMode="auto">
          <a:xfrm>
            <a:off x="8772525" y="2492375"/>
            <a:ext cx="0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50" name="Text Box 43"/>
          <p:cNvSpPr txBox="1">
            <a:spLocks noChangeArrowheads="1"/>
          </p:cNvSpPr>
          <p:nvPr/>
        </p:nvSpPr>
        <p:spPr bwMode="auto">
          <a:xfrm>
            <a:off x="7907338" y="2203450"/>
            <a:ext cx="990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Alejandro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Aguinaga</a:t>
            </a:r>
          </a:p>
        </p:txBody>
      </p:sp>
      <p:sp>
        <p:nvSpPr>
          <p:cNvPr id="43051" name="Text Box 44"/>
          <p:cNvSpPr txBox="1">
            <a:spLocks noChangeArrowheads="1"/>
          </p:cNvSpPr>
          <p:nvPr/>
        </p:nvSpPr>
        <p:spPr bwMode="auto">
          <a:xfrm>
            <a:off x="7280275" y="3068638"/>
            <a:ext cx="555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5 Enero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1999</a:t>
            </a:r>
          </a:p>
        </p:txBody>
      </p:sp>
      <p:sp>
        <p:nvSpPr>
          <p:cNvPr id="43052" name="Text Box 45"/>
          <p:cNvSpPr txBox="1">
            <a:spLocks noChangeArrowheads="1"/>
          </p:cNvSpPr>
          <p:nvPr/>
        </p:nvSpPr>
        <p:spPr bwMode="auto">
          <a:xfrm>
            <a:off x="7712075" y="3068638"/>
            <a:ext cx="555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15 Abril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1999</a:t>
            </a:r>
          </a:p>
        </p:txBody>
      </p:sp>
      <p:sp>
        <p:nvSpPr>
          <p:cNvPr id="43053" name="Text Box 46"/>
          <p:cNvSpPr txBox="1">
            <a:spLocks noChangeArrowheads="1"/>
          </p:cNvSpPr>
          <p:nvPr/>
        </p:nvSpPr>
        <p:spPr bwMode="auto">
          <a:xfrm>
            <a:off x="8504238" y="3068638"/>
            <a:ext cx="555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15 Nov.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2000</a:t>
            </a:r>
          </a:p>
        </p:txBody>
      </p:sp>
      <p:sp>
        <p:nvSpPr>
          <p:cNvPr id="43054" name="Text Box 47"/>
          <p:cNvSpPr txBox="1">
            <a:spLocks noChangeArrowheads="1"/>
          </p:cNvSpPr>
          <p:nvPr/>
        </p:nvSpPr>
        <p:spPr bwMode="auto">
          <a:xfrm>
            <a:off x="8332788" y="5589588"/>
            <a:ext cx="847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28 Julio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2011</a:t>
            </a:r>
          </a:p>
        </p:txBody>
      </p:sp>
      <p:sp>
        <p:nvSpPr>
          <p:cNvPr id="43055" name="Line 48"/>
          <p:cNvSpPr>
            <a:spLocks noChangeShapeType="1"/>
          </p:cNvSpPr>
          <p:nvPr/>
        </p:nvSpPr>
        <p:spPr bwMode="auto">
          <a:xfrm>
            <a:off x="3924300" y="4724400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56" name="Text Box 49"/>
          <p:cNvSpPr txBox="1">
            <a:spLocks noChangeArrowheads="1"/>
          </p:cNvSpPr>
          <p:nvPr/>
        </p:nvSpPr>
        <p:spPr bwMode="auto">
          <a:xfrm>
            <a:off x="3059113" y="4437063"/>
            <a:ext cx="10842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Alvaro 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Vidal</a:t>
            </a:r>
          </a:p>
        </p:txBody>
      </p:sp>
      <p:sp>
        <p:nvSpPr>
          <p:cNvPr id="43057" name="Oval 50"/>
          <p:cNvSpPr>
            <a:spLocks noChangeArrowheads="1"/>
          </p:cNvSpPr>
          <p:nvPr/>
        </p:nvSpPr>
        <p:spPr bwMode="auto">
          <a:xfrm>
            <a:off x="4451350" y="2060575"/>
            <a:ext cx="1152525" cy="1296988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58" name="Oval 51"/>
          <p:cNvSpPr>
            <a:spLocks noChangeArrowheads="1"/>
          </p:cNvSpPr>
          <p:nvPr/>
        </p:nvSpPr>
        <p:spPr bwMode="auto">
          <a:xfrm>
            <a:off x="179388" y="4437063"/>
            <a:ext cx="1223962" cy="1296987"/>
          </a:xfrm>
          <a:prstGeom prst="ellips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59" name="Oval 52"/>
          <p:cNvSpPr>
            <a:spLocks noChangeArrowheads="1"/>
          </p:cNvSpPr>
          <p:nvPr/>
        </p:nvSpPr>
        <p:spPr bwMode="auto">
          <a:xfrm>
            <a:off x="1403350" y="4437063"/>
            <a:ext cx="1873250" cy="1296987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60" name="Oval 53"/>
          <p:cNvSpPr>
            <a:spLocks noChangeArrowheads="1"/>
          </p:cNvSpPr>
          <p:nvPr/>
        </p:nvSpPr>
        <p:spPr bwMode="auto">
          <a:xfrm>
            <a:off x="3276600" y="4437063"/>
            <a:ext cx="647700" cy="1296987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61" name="Oval 54"/>
          <p:cNvSpPr>
            <a:spLocks noChangeArrowheads="1"/>
          </p:cNvSpPr>
          <p:nvPr/>
        </p:nvSpPr>
        <p:spPr bwMode="auto">
          <a:xfrm>
            <a:off x="3924300" y="4437063"/>
            <a:ext cx="1439863" cy="1296987"/>
          </a:xfrm>
          <a:prstGeom prst="ellips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62" name="Oval 55"/>
          <p:cNvSpPr>
            <a:spLocks noChangeArrowheads="1"/>
          </p:cNvSpPr>
          <p:nvPr/>
        </p:nvSpPr>
        <p:spPr bwMode="auto">
          <a:xfrm>
            <a:off x="5602288" y="2060575"/>
            <a:ext cx="3170237" cy="1296988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63" name="Text Box 56"/>
          <p:cNvSpPr txBox="1">
            <a:spLocks noChangeArrowheads="1"/>
          </p:cNvSpPr>
          <p:nvPr/>
        </p:nvSpPr>
        <p:spPr bwMode="auto">
          <a:xfrm rot="16200000" flipH="1">
            <a:off x="7261226" y="2260600"/>
            <a:ext cx="990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De la</a:t>
            </a:r>
          </a:p>
          <a:p>
            <a:pPr algn="ctr" eaLnBrk="0" hangingPunct="0">
              <a:lnSpc>
                <a:spcPct val="90000"/>
              </a:lnSpc>
            </a:pPr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Romaña</a:t>
            </a:r>
          </a:p>
        </p:txBody>
      </p:sp>
      <p:sp>
        <p:nvSpPr>
          <p:cNvPr id="43064" name="Text Box 57"/>
          <p:cNvSpPr txBox="1">
            <a:spLocks noChangeArrowheads="1"/>
          </p:cNvSpPr>
          <p:nvPr/>
        </p:nvSpPr>
        <p:spPr bwMode="auto">
          <a:xfrm>
            <a:off x="1717675" y="3752850"/>
            <a:ext cx="719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996633"/>
                </a:solidFill>
                <a:latin typeface="Calibri" pitchFamily="34" charset="0"/>
              </a:rPr>
              <a:t>1er Libro Azul de Reforma                 ZONADIS            OSS           2do Libro Azul      Modernización SS            </a:t>
            </a:r>
          </a:p>
          <a:p>
            <a:r>
              <a:rPr lang="es-MX" sz="1000" b="1">
                <a:solidFill>
                  <a:srgbClr val="996633"/>
                </a:solidFill>
                <a:latin typeface="Calibri" pitchFamily="34" charset="0"/>
              </a:rPr>
              <a:t>   				  PAC  SBPT                PF                                      SEG SMI </a:t>
            </a:r>
            <a:endParaRPr lang="es-PE" sz="1000" b="1">
              <a:solidFill>
                <a:srgbClr val="996633"/>
              </a:solidFill>
              <a:latin typeface="Calibri" pitchFamily="34" charset="0"/>
            </a:endParaRPr>
          </a:p>
        </p:txBody>
      </p:sp>
      <p:sp>
        <p:nvSpPr>
          <p:cNvPr id="43065" name="Text Box 58"/>
          <p:cNvSpPr txBox="1">
            <a:spLocks noChangeArrowheads="1"/>
          </p:cNvSpPr>
          <p:nvPr/>
        </p:nvSpPr>
        <p:spPr bwMode="auto">
          <a:xfrm>
            <a:off x="179388" y="6211888"/>
            <a:ext cx="932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996633"/>
                </a:solidFill>
                <a:latin typeface="Calibri" pitchFamily="34" charset="0"/>
              </a:rPr>
              <a:t>Diagnostico  y Reforma       Lineamientos 2002-12         6 Comisiones    10 Estrategias                   Horarios Vacunaciones Schock Hospitalario        Aseguramiento Universal</a:t>
            </a:r>
          </a:p>
          <a:p>
            <a:r>
              <a:rPr lang="es-MX" sz="1000" b="1">
                <a:solidFill>
                  <a:srgbClr val="996633"/>
                </a:solidFill>
                <a:latin typeface="Calibri" pitchFamily="34" charset="0"/>
              </a:rPr>
              <a:t>  MAIS   SPU		SNCD  SIS Promoción			     Municipalización  Plan Concertado       Derechos del paciente	</a:t>
            </a:r>
            <a:endParaRPr lang="es-PE" sz="1000" b="1">
              <a:solidFill>
                <a:srgbClr val="996633"/>
              </a:solidFill>
              <a:latin typeface="Calibri" pitchFamily="34" charset="0"/>
            </a:endParaRPr>
          </a:p>
        </p:txBody>
      </p:sp>
      <p:sp>
        <p:nvSpPr>
          <p:cNvPr id="43066" name="Text Box 59"/>
          <p:cNvSpPr txBox="1">
            <a:spLocks noChangeArrowheads="1"/>
          </p:cNvSpPr>
          <p:nvPr/>
        </p:nvSpPr>
        <p:spPr bwMode="auto">
          <a:xfrm>
            <a:off x="323850" y="2205038"/>
            <a:ext cx="1131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David Tejada de Rivero</a:t>
            </a:r>
          </a:p>
        </p:txBody>
      </p:sp>
      <p:sp>
        <p:nvSpPr>
          <p:cNvPr id="43067" name="Text Box 60"/>
          <p:cNvSpPr txBox="1">
            <a:spLocks noChangeArrowheads="1"/>
          </p:cNvSpPr>
          <p:nvPr/>
        </p:nvSpPr>
        <p:spPr bwMode="auto">
          <a:xfrm>
            <a:off x="179388" y="6583363"/>
            <a:ext cx="3770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200">
                <a:latin typeface="Trebuchet MS" pitchFamily="34" charset="0"/>
              </a:rPr>
              <a:t>Elaboración  Dr. Juan Arroyo . Modificada Jorge Ruiz</a:t>
            </a:r>
            <a:endParaRPr lang="es-ES" sz="1200">
              <a:latin typeface="Trebuchet MS" pitchFamily="34" charset="0"/>
            </a:endParaRPr>
          </a:p>
        </p:txBody>
      </p:sp>
      <p:sp>
        <p:nvSpPr>
          <p:cNvPr id="204861" name="Rectangle 61"/>
          <p:cNvSpPr>
            <a:spLocks noChangeArrowheads="1"/>
          </p:cNvSpPr>
          <p:nvPr/>
        </p:nvSpPr>
        <p:spPr bwMode="auto">
          <a:xfrm>
            <a:off x="827088" y="311150"/>
            <a:ext cx="7343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La Evolución de las Políticas de Salud 1990-2009</a:t>
            </a:r>
          </a:p>
        </p:txBody>
      </p:sp>
      <p:sp>
        <p:nvSpPr>
          <p:cNvPr id="43069" name="Text Box 31"/>
          <p:cNvSpPr txBox="1">
            <a:spLocks noChangeArrowheads="1"/>
          </p:cNvSpPr>
          <p:nvPr/>
        </p:nvSpPr>
        <p:spPr bwMode="auto">
          <a:xfrm>
            <a:off x="5940425" y="5589588"/>
            <a:ext cx="847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19 Diciem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2007</a:t>
            </a:r>
          </a:p>
        </p:txBody>
      </p:sp>
      <p:sp>
        <p:nvSpPr>
          <p:cNvPr id="43070" name="Line 36"/>
          <p:cNvSpPr>
            <a:spLocks noChangeShapeType="1"/>
          </p:cNvSpPr>
          <p:nvPr/>
        </p:nvSpPr>
        <p:spPr bwMode="auto">
          <a:xfrm>
            <a:off x="6443663" y="4759325"/>
            <a:ext cx="0" cy="757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3071" name="Oval 38"/>
          <p:cNvSpPr>
            <a:spLocks noChangeArrowheads="1"/>
          </p:cNvSpPr>
          <p:nvPr/>
        </p:nvSpPr>
        <p:spPr bwMode="auto">
          <a:xfrm>
            <a:off x="6443663" y="4508500"/>
            <a:ext cx="1223962" cy="1081088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72" name="Oval 38"/>
          <p:cNvSpPr>
            <a:spLocks noChangeArrowheads="1"/>
          </p:cNvSpPr>
          <p:nvPr/>
        </p:nvSpPr>
        <p:spPr bwMode="auto">
          <a:xfrm>
            <a:off x="7667625" y="4508500"/>
            <a:ext cx="1223963" cy="1081088"/>
          </a:xfrm>
          <a:prstGeom prst="ellips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73" name="Text Box 16"/>
          <p:cNvSpPr txBox="1">
            <a:spLocks noChangeArrowheads="1"/>
          </p:cNvSpPr>
          <p:nvPr/>
        </p:nvSpPr>
        <p:spPr bwMode="auto">
          <a:xfrm>
            <a:off x="6442075" y="4660900"/>
            <a:ext cx="1225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Eco. Hernan Garrido Lecca</a:t>
            </a:r>
          </a:p>
        </p:txBody>
      </p:sp>
      <p:sp>
        <p:nvSpPr>
          <p:cNvPr id="43074" name="Text Box 31"/>
          <p:cNvSpPr txBox="1">
            <a:spLocks noChangeArrowheads="1"/>
          </p:cNvSpPr>
          <p:nvPr/>
        </p:nvSpPr>
        <p:spPr bwMode="auto">
          <a:xfrm>
            <a:off x="7253288" y="5597525"/>
            <a:ext cx="847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14 Octubre</a:t>
            </a:r>
          </a:p>
          <a:p>
            <a:pPr algn="ctr" eaLnBrk="0" hangingPunct="0"/>
            <a:r>
              <a:rPr lang="es-ES" sz="1200">
                <a:solidFill>
                  <a:srgbClr val="996633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43075" name="Text Box 16"/>
          <p:cNvSpPr txBox="1">
            <a:spLocks noChangeArrowheads="1"/>
          </p:cNvSpPr>
          <p:nvPr/>
        </p:nvSpPr>
        <p:spPr bwMode="auto">
          <a:xfrm>
            <a:off x="7667625" y="4437063"/>
            <a:ext cx="1225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>
                <a:solidFill>
                  <a:srgbClr val="FF0000"/>
                </a:solidFill>
                <a:latin typeface="Trebuchet MS" pitchFamily="34" charset="0"/>
              </a:rPr>
              <a:t>¿</a:t>
            </a:r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Dr. Oscar </a:t>
            </a:r>
          </a:p>
          <a:p>
            <a:pPr algn="ctr" eaLnBrk="0" hangingPunct="0"/>
            <a:r>
              <a:rPr lang="es-ES" sz="1200" b="1">
                <a:solidFill>
                  <a:srgbClr val="996633"/>
                </a:solidFill>
                <a:latin typeface="Trebuchet MS" pitchFamily="34" charset="0"/>
              </a:rPr>
              <a:t>Ugarte U.</a:t>
            </a:r>
            <a:r>
              <a:rPr lang="es-ES" sz="2000" b="1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es-ES" sz="1200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3076" name="68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14375" y="642938"/>
            <a:ext cx="771525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¿QUE ES LA  SALUD 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s-E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La salud es un estado de completo bienestar físico, mental y social, y no sólo la ausencia de enfermedad o dolencia”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Definición de Salud de la Organización Mundial de la Salud (OMS). Año 1947.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  </a:t>
            </a:r>
          </a:p>
        </p:txBody>
      </p:sp>
      <p:pic>
        <p:nvPicPr>
          <p:cNvPr id="18434" name="Picture 4" descr="MCBD2014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143375"/>
            <a:ext cx="26638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3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1 Título"/>
          <p:cNvSpPr>
            <a:spLocks noGrp="1"/>
          </p:cNvSpPr>
          <p:nvPr>
            <p:ph type="title"/>
          </p:nvPr>
        </p:nvSpPr>
        <p:spPr>
          <a:xfrm>
            <a:off x="714375" y="785813"/>
            <a:ext cx="77724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Consecuencias en la economía de las familias de los eventos adversos en salud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0C513-401C-4606-AEB4-B85D8EC49C0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934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066800" y="6527800"/>
            <a:ext cx="1285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>
                <a:latin typeface="Arial Narrow" pitchFamily="34" charset="0"/>
              </a:rPr>
              <a:t>Fuente: ENAHO, 2008</a:t>
            </a:r>
          </a:p>
        </p:txBody>
      </p:sp>
      <p:sp>
        <p:nvSpPr>
          <p:cNvPr id="46085" name="7 CuadroTexto"/>
          <p:cNvSpPr txBox="1">
            <a:spLocks noChangeArrowheads="1"/>
          </p:cNvSpPr>
          <p:nvPr/>
        </p:nvSpPr>
        <p:spPr bwMode="auto">
          <a:xfrm>
            <a:off x="4724400" y="5257800"/>
            <a:ext cx="312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100" b="1">
                <a:latin typeface="Arial Narrow" pitchFamily="34" charset="0"/>
              </a:rPr>
              <a:t>% de hogares que reportan choque externos en salud</a:t>
            </a:r>
          </a:p>
        </p:txBody>
      </p:sp>
      <p:sp>
        <p:nvSpPr>
          <p:cNvPr id="46086" name="9 Elipse"/>
          <p:cNvSpPr>
            <a:spLocks noChangeArrowheads="1"/>
          </p:cNvSpPr>
          <p:nvPr/>
        </p:nvSpPr>
        <p:spPr bwMode="auto">
          <a:xfrm>
            <a:off x="5943600" y="2743200"/>
            <a:ext cx="609600" cy="4572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6087" name="9 Elipse"/>
          <p:cNvSpPr>
            <a:spLocks noChangeArrowheads="1"/>
          </p:cNvSpPr>
          <p:nvPr/>
        </p:nvSpPr>
        <p:spPr bwMode="auto">
          <a:xfrm>
            <a:off x="5105400" y="3200400"/>
            <a:ext cx="609600" cy="4572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6088" name="9 Elipse"/>
          <p:cNvSpPr>
            <a:spLocks noChangeArrowheads="1"/>
          </p:cNvSpPr>
          <p:nvPr/>
        </p:nvSpPr>
        <p:spPr bwMode="auto">
          <a:xfrm>
            <a:off x="6324600" y="2286000"/>
            <a:ext cx="609600" cy="4572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46089" name="11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858125" y="214313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ChangeArrowheads="1"/>
          </p:cNvSpPr>
          <p:nvPr/>
        </p:nvSpPr>
        <p:spPr bwMode="auto">
          <a:xfrm>
            <a:off x="609600" y="25146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-457200" algn="l"/>
              </a:tabLst>
            </a:pPr>
            <a:endParaRPr lang="es-ES">
              <a:latin typeface="Calibri" pitchFamily="34" charset="0"/>
            </a:endParaRPr>
          </a:p>
        </p:txBody>
      </p:sp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23850" y="1844675"/>
            <a:ext cx="8418513" cy="3600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725488" y="2276475"/>
            <a:ext cx="8418512" cy="3384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50825" y="25654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b="1">
              <a:latin typeface="Calibri" pitchFamily="34" charset="0"/>
            </a:endParaRP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825500" y="27305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-457200" algn="l"/>
              </a:tabLst>
            </a:pPr>
            <a:endParaRPr lang="es-ES">
              <a:latin typeface="Calibri" pitchFamily="34" charset="0"/>
            </a:endParaRP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3059113" y="18446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accent2"/>
                </a:solidFill>
                <a:latin typeface="Calibri" pitchFamily="34" charset="0"/>
              </a:rPr>
              <a:t>RECTORIA DEL MINSA</a:t>
            </a:r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2916238" y="2420938"/>
            <a:ext cx="4103687" cy="863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accent2"/>
                </a:solidFill>
                <a:latin typeface="Calibri" pitchFamily="34" charset="0"/>
              </a:rPr>
              <a:t>Superintendencia Nacional de</a:t>
            </a:r>
          </a:p>
          <a:p>
            <a:pPr algn="ctr"/>
            <a:r>
              <a:rPr lang="es-ES" b="1">
                <a:solidFill>
                  <a:schemeClr val="accent2"/>
                </a:solidFill>
                <a:latin typeface="Calibri" pitchFamily="34" charset="0"/>
              </a:rPr>
              <a:t>Aseguramiento en  Salud</a:t>
            </a:r>
            <a:r>
              <a:rPr lang="es-ES" sz="1400" b="1">
                <a:solidFill>
                  <a:schemeClr val="accent2"/>
                </a:solidFill>
                <a:latin typeface="Calibri" pitchFamily="34" charset="0"/>
              </a:rPr>
              <a:t>    </a:t>
            </a:r>
          </a:p>
          <a:p>
            <a:pPr algn="ctr"/>
            <a:endParaRPr lang="es-ES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 rot="-5400000">
            <a:off x="2660650" y="368458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MINSA</a:t>
            </a:r>
          </a:p>
          <a:p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SIS</a:t>
            </a: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 rot="-5400000">
            <a:off x="3495675" y="38576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Essalud</a:t>
            </a:r>
          </a:p>
        </p:txBody>
      </p:sp>
      <p:sp>
        <p:nvSpPr>
          <p:cNvPr id="47114" name="Rectangle 14"/>
          <p:cNvSpPr>
            <a:spLocks noChangeArrowheads="1"/>
          </p:cNvSpPr>
          <p:nvPr/>
        </p:nvSpPr>
        <p:spPr bwMode="auto">
          <a:xfrm rot="-5400000">
            <a:off x="3999707" y="3856831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Gob. locales</a:t>
            </a:r>
            <a:endParaRPr lang="es-PE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15" name="Rectangle 15"/>
          <p:cNvSpPr>
            <a:spLocks noChangeArrowheads="1"/>
          </p:cNvSpPr>
          <p:nvPr/>
        </p:nvSpPr>
        <p:spPr bwMode="auto">
          <a:xfrm rot="-5400000">
            <a:off x="4791076" y="3786187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FFAA</a:t>
            </a:r>
          </a:p>
        </p:txBody>
      </p:sp>
      <p:sp>
        <p:nvSpPr>
          <p:cNvPr id="47116" name="Rectangle 16"/>
          <p:cNvSpPr>
            <a:spLocks noChangeArrowheads="1"/>
          </p:cNvSpPr>
          <p:nvPr/>
        </p:nvSpPr>
        <p:spPr bwMode="auto">
          <a:xfrm rot="-5400000">
            <a:off x="5615782" y="3896518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PNP</a:t>
            </a:r>
            <a:endParaRPr lang="es-PE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17" name="Rectangle 17"/>
          <p:cNvSpPr>
            <a:spLocks noChangeArrowheads="1"/>
          </p:cNvSpPr>
          <p:nvPr/>
        </p:nvSpPr>
        <p:spPr bwMode="auto">
          <a:xfrm rot="-5400000">
            <a:off x="6091238" y="3925888"/>
            <a:ext cx="1217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>
                <a:solidFill>
                  <a:schemeClr val="accent2"/>
                </a:solidFill>
                <a:latin typeface="Calibri" pitchFamily="34" charset="0"/>
              </a:rPr>
              <a:t>Privados</a:t>
            </a:r>
            <a:endParaRPr lang="es-E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18" name="Rectangle 18"/>
          <p:cNvSpPr>
            <a:spLocks noChangeArrowheads="1"/>
          </p:cNvSpPr>
          <p:nvPr/>
        </p:nvSpPr>
        <p:spPr bwMode="auto">
          <a:xfrm>
            <a:off x="2411413" y="4868863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Obligatorio todos los residentes</a:t>
            </a:r>
          </a:p>
        </p:txBody>
      </p:sp>
      <p:sp>
        <p:nvSpPr>
          <p:cNvPr id="47119" name="Rectangle 19"/>
          <p:cNvSpPr>
            <a:spLocks noChangeArrowheads="1"/>
          </p:cNvSpPr>
          <p:nvPr/>
        </p:nvSpPr>
        <p:spPr bwMode="auto">
          <a:xfrm>
            <a:off x="2411413" y="5300663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accent2"/>
                </a:solidFill>
                <a:latin typeface="Calibri" pitchFamily="34" charset="0"/>
              </a:rPr>
              <a:t>Plan Beneficios Garantizado y otros</a:t>
            </a:r>
            <a:r>
              <a:rPr lang="es-ES">
                <a:solidFill>
                  <a:schemeClr val="hlin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7120" name="Rectangle 20"/>
          <p:cNvSpPr>
            <a:spLocks noChangeArrowheads="1"/>
          </p:cNvSpPr>
          <p:nvPr/>
        </p:nvSpPr>
        <p:spPr bwMode="auto">
          <a:xfrm>
            <a:off x="2411413" y="5661025"/>
            <a:ext cx="5113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>
                <a:solidFill>
                  <a:schemeClr val="accent2"/>
                </a:solidFill>
                <a:latin typeface="Calibri" pitchFamily="34" charset="0"/>
              </a:rPr>
              <a:t>Contrib.  Semi Contrib. Sudsid.</a:t>
            </a:r>
          </a:p>
        </p:txBody>
      </p:sp>
      <p:sp>
        <p:nvSpPr>
          <p:cNvPr id="47121" name="Rectangle 21"/>
          <p:cNvSpPr>
            <a:spLocks noChangeArrowheads="1"/>
          </p:cNvSpPr>
          <p:nvPr/>
        </p:nvSpPr>
        <p:spPr bwMode="auto">
          <a:xfrm>
            <a:off x="2916238" y="1844675"/>
            <a:ext cx="4032250" cy="503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7122" name="Line 23"/>
          <p:cNvSpPr>
            <a:spLocks noChangeShapeType="1"/>
          </p:cNvSpPr>
          <p:nvPr/>
        </p:nvSpPr>
        <p:spPr bwMode="auto">
          <a:xfrm flipH="1">
            <a:off x="2411413" y="4724400"/>
            <a:ext cx="51133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3" name="Line 25"/>
          <p:cNvSpPr>
            <a:spLocks noChangeShapeType="1"/>
          </p:cNvSpPr>
          <p:nvPr/>
        </p:nvSpPr>
        <p:spPr bwMode="auto">
          <a:xfrm flipV="1">
            <a:off x="2411413" y="1773238"/>
            <a:ext cx="2447925" cy="29511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4" name="Line 26"/>
          <p:cNvSpPr>
            <a:spLocks noChangeShapeType="1"/>
          </p:cNvSpPr>
          <p:nvPr/>
        </p:nvSpPr>
        <p:spPr bwMode="auto">
          <a:xfrm flipH="1" flipV="1">
            <a:off x="4859338" y="1773238"/>
            <a:ext cx="2665412" cy="29511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5" name="Line 27"/>
          <p:cNvSpPr>
            <a:spLocks noChangeShapeType="1"/>
          </p:cNvSpPr>
          <p:nvPr/>
        </p:nvSpPr>
        <p:spPr bwMode="auto">
          <a:xfrm>
            <a:off x="3708400" y="3213100"/>
            <a:ext cx="0" cy="15113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6" name="Line 28"/>
          <p:cNvSpPr>
            <a:spLocks noChangeShapeType="1"/>
          </p:cNvSpPr>
          <p:nvPr/>
        </p:nvSpPr>
        <p:spPr bwMode="auto">
          <a:xfrm>
            <a:off x="4427538" y="3141663"/>
            <a:ext cx="0" cy="1582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7" name="Line 29"/>
          <p:cNvSpPr>
            <a:spLocks noChangeShapeType="1"/>
          </p:cNvSpPr>
          <p:nvPr/>
        </p:nvSpPr>
        <p:spPr bwMode="auto">
          <a:xfrm>
            <a:off x="5076825" y="3141663"/>
            <a:ext cx="0" cy="1582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8" name="Line 30"/>
          <p:cNvSpPr>
            <a:spLocks noChangeShapeType="1"/>
          </p:cNvSpPr>
          <p:nvPr/>
        </p:nvSpPr>
        <p:spPr bwMode="auto">
          <a:xfrm>
            <a:off x="6300788" y="3357563"/>
            <a:ext cx="0" cy="13668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29" name="Line 31"/>
          <p:cNvSpPr>
            <a:spLocks noChangeShapeType="1"/>
          </p:cNvSpPr>
          <p:nvPr/>
        </p:nvSpPr>
        <p:spPr bwMode="auto">
          <a:xfrm>
            <a:off x="5724525" y="3141663"/>
            <a:ext cx="0" cy="1582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7130" name="Rectangle 33"/>
          <p:cNvSpPr>
            <a:spLocks noChangeArrowheads="1"/>
          </p:cNvSpPr>
          <p:nvPr/>
        </p:nvSpPr>
        <p:spPr bwMode="auto">
          <a:xfrm>
            <a:off x="2339975" y="4797425"/>
            <a:ext cx="5256213" cy="431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7131" name="Rectangle 34"/>
          <p:cNvSpPr>
            <a:spLocks noChangeArrowheads="1"/>
          </p:cNvSpPr>
          <p:nvPr/>
        </p:nvSpPr>
        <p:spPr bwMode="auto">
          <a:xfrm>
            <a:off x="2339975" y="5229225"/>
            <a:ext cx="5256213" cy="431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7132" name="Rectangle 35"/>
          <p:cNvSpPr>
            <a:spLocks noChangeArrowheads="1"/>
          </p:cNvSpPr>
          <p:nvPr/>
        </p:nvSpPr>
        <p:spPr bwMode="auto">
          <a:xfrm>
            <a:off x="2339975" y="5661025"/>
            <a:ext cx="5256213" cy="3603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357188" y="500063"/>
            <a:ext cx="85756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accent2"/>
                </a:solidFill>
                <a:latin typeface="Tahoma" pitchFamily="34" charset="0"/>
              </a:rPr>
              <a:t>Avances :Aseguramiento Universal en Salud</a:t>
            </a:r>
          </a:p>
          <a:p>
            <a:r>
              <a:rPr lang="es-ES_tradnl" sz="3200" b="1">
                <a:solidFill>
                  <a:schemeClr val="accent2"/>
                </a:solidFill>
                <a:latin typeface="Tahoma" pitchFamily="34" charset="0"/>
              </a:rPr>
              <a:t>                     </a:t>
            </a:r>
          </a:p>
        </p:txBody>
      </p:sp>
      <p:pic>
        <p:nvPicPr>
          <p:cNvPr id="47134" name="30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Avances : Proceso de descentralización en Salud</a:t>
            </a:r>
          </a:p>
        </p:txBody>
      </p:sp>
      <p:sp>
        <p:nvSpPr>
          <p:cNvPr id="49154" name="Oval 3" descr="80%"/>
          <p:cNvSpPr>
            <a:spLocks noChangeArrowheads="1"/>
          </p:cNvSpPr>
          <p:nvPr/>
        </p:nvSpPr>
        <p:spPr bwMode="auto">
          <a:xfrm>
            <a:off x="1763713" y="3213100"/>
            <a:ext cx="1825625" cy="1676400"/>
          </a:xfrm>
          <a:prstGeom prst="ellipse">
            <a:avLst/>
          </a:prstGeom>
          <a:pattFill prst="pct80">
            <a:fgClr>
              <a:srgbClr val="66FF33"/>
            </a:fgClr>
            <a:bgClr>
              <a:srgbClr val="2F7617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000">
                <a:solidFill>
                  <a:schemeClr val="accent2"/>
                </a:solidFill>
                <a:latin typeface="Verdana" pitchFamily="34" charset="0"/>
              </a:rPr>
              <a:t>Gobierno</a:t>
            </a:r>
          </a:p>
          <a:p>
            <a:r>
              <a:rPr lang="es-ES_tradnl" sz="2000">
                <a:solidFill>
                  <a:schemeClr val="accent2"/>
                </a:solidFill>
                <a:latin typeface="Verdana" pitchFamily="34" charset="0"/>
              </a:rPr>
              <a:t>Nacional</a:t>
            </a:r>
          </a:p>
        </p:txBody>
      </p:sp>
      <p:sp>
        <p:nvSpPr>
          <p:cNvPr id="49155" name="Oval 4" descr="Horizontal oscura"/>
          <p:cNvSpPr>
            <a:spLocks noChangeArrowheads="1"/>
          </p:cNvSpPr>
          <p:nvPr/>
        </p:nvSpPr>
        <p:spPr bwMode="auto">
          <a:xfrm>
            <a:off x="4859338" y="2276475"/>
            <a:ext cx="1752600" cy="1676400"/>
          </a:xfrm>
          <a:prstGeom prst="ellipse">
            <a:avLst/>
          </a:prstGeom>
          <a:pattFill prst="dkHorz">
            <a:fgClr>
              <a:srgbClr val="FFFF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000">
                <a:solidFill>
                  <a:srgbClr val="000099"/>
                </a:solidFill>
                <a:latin typeface="Verdana" pitchFamily="34" charset="0"/>
              </a:rPr>
              <a:t>Gobierno</a:t>
            </a:r>
          </a:p>
          <a:p>
            <a:r>
              <a:rPr lang="es-ES_tradnl" sz="2000">
                <a:solidFill>
                  <a:srgbClr val="000099"/>
                </a:solidFill>
                <a:latin typeface="Verdana" pitchFamily="34" charset="0"/>
              </a:rPr>
              <a:t>Regional</a:t>
            </a:r>
          </a:p>
        </p:txBody>
      </p:sp>
      <p:sp>
        <p:nvSpPr>
          <p:cNvPr id="49156" name="Oval 5" descr="Horizontal oscura"/>
          <p:cNvSpPr>
            <a:spLocks noChangeArrowheads="1"/>
          </p:cNvSpPr>
          <p:nvPr/>
        </p:nvSpPr>
        <p:spPr bwMode="auto">
          <a:xfrm>
            <a:off x="4140200" y="4652963"/>
            <a:ext cx="1752600" cy="1676400"/>
          </a:xfrm>
          <a:prstGeom prst="ellipse">
            <a:avLst/>
          </a:prstGeom>
          <a:pattFill prst="dkHorz">
            <a:fgClr>
              <a:srgbClr val="00FFFF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000">
                <a:solidFill>
                  <a:srgbClr val="000099"/>
                </a:solidFill>
                <a:latin typeface="Verdana" pitchFamily="34" charset="0"/>
              </a:rPr>
              <a:t>Gobierno</a:t>
            </a:r>
          </a:p>
          <a:p>
            <a:r>
              <a:rPr lang="es-ES_tradnl" sz="2000">
                <a:solidFill>
                  <a:srgbClr val="000099"/>
                </a:solidFill>
                <a:latin typeface="Verdana" pitchFamily="34" charset="0"/>
              </a:rPr>
              <a:t>Municipal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 rot="-567740">
            <a:off x="3189288" y="2492375"/>
            <a:ext cx="1655762" cy="407988"/>
          </a:xfrm>
          <a:prstGeom prst="curvedDownArrow">
            <a:avLst>
              <a:gd name="adj1" fmla="val 81167"/>
              <a:gd name="adj2" fmla="val 162334"/>
              <a:gd name="adj3" fmla="val 33333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 rot="6923397">
            <a:off x="5608638" y="4408488"/>
            <a:ext cx="1668462" cy="430212"/>
          </a:xfrm>
          <a:prstGeom prst="curvedDownArrow">
            <a:avLst>
              <a:gd name="adj1" fmla="val 77565"/>
              <a:gd name="adj2" fmla="val 155129"/>
              <a:gd name="adj3" fmla="val 33333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 rot="-3139839">
            <a:off x="3199607" y="4874419"/>
            <a:ext cx="369887" cy="1368425"/>
          </a:xfrm>
          <a:prstGeom prst="curvedRightArrow">
            <a:avLst>
              <a:gd name="adj1" fmla="val 73992"/>
              <a:gd name="adj2" fmla="val 147983"/>
              <a:gd name="adj3" fmla="val 33333"/>
            </a:avLst>
          </a:prstGeom>
          <a:solidFill>
            <a:srgbClr val="F2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2339975" y="1989138"/>
            <a:ext cx="3008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0099"/>
                </a:solidFill>
                <a:latin typeface="Calibri" pitchFamily="34" charset="0"/>
              </a:rPr>
              <a:t>Ley Orgánica de Gob. Regionales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97700" y="4198938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0099"/>
                </a:solidFill>
                <a:latin typeface="Calibri" pitchFamily="34" charset="0"/>
              </a:rPr>
              <a:t>Ley Orgánica de</a:t>
            </a:r>
          </a:p>
          <a:p>
            <a:r>
              <a:rPr lang="es-ES" sz="1400">
                <a:solidFill>
                  <a:srgbClr val="000099"/>
                </a:solidFill>
                <a:latin typeface="Calibri" pitchFamily="34" charset="0"/>
              </a:rPr>
              <a:t>Municipalidades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236663" y="5207000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0099"/>
                </a:solidFill>
                <a:latin typeface="Calibri" pitchFamily="34" charset="0"/>
              </a:rPr>
              <a:t>Ley Orgánica de</a:t>
            </a:r>
          </a:p>
          <a:p>
            <a:r>
              <a:rPr lang="es-ES" sz="1400">
                <a:solidFill>
                  <a:srgbClr val="000099"/>
                </a:solidFill>
                <a:latin typeface="Calibri" pitchFamily="34" charset="0"/>
              </a:rPr>
              <a:t>Municipalidades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3779838" y="40767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CONCERTACIÓN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571500" y="6286500"/>
            <a:ext cx="4221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rgbClr val="FF0000"/>
                </a:solidFill>
              </a:rPr>
              <a:t>Ley 27783: Bases de la Descentralización</a:t>
            </a:r>
            <a:endParaRPr lang="es-ES" sz="1600" b="1">
              <a:solidFill>
                <a:srgbClr val="FF0000"/>
              </a:solidFill>
            </a:endParaRPr>
          </a:p>
        </p:txBody>
      </p:sp>
      <p:pic>
        <p:nvPicPr>
          <p:cNvPr id="49165" name="13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286000" y="31083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000099"/>
                </a:solidFill>
              </a:rPr>
              <a:t>Ley Orgánica de</a:t>
            </a:r>
          </a:p>
          <a:p>
            <a:r>
              <a:rPr lang="es-ES">
                <a:solidFill>
                  <a:srgbClr val="000099"/>
                </a:solidFill>
              </a:rPr>
              <a:t>Municipalidades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 flipH="1">
            <a:off x="6864350" y="5661025"/>
            <a:ext cx="1601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CC3300"/>
                </a:solidFill>
              </a:rPr>
              <a:t>Pendiente : Lima Metropolitana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idx="1"/>
          </p:nvPr>
        </p:nvSpPr>
        <p:spPr>
          <a:xfrm>
            <a:off x="428625" y="1857375"/>
            <a:ext cx="8501063" cy="37147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PE" sz="2300" smtClean="0">
                <a:solidFill>
                  <a:srgbClr val="0D0D0D"/>
                </a:solidFill>
                <a:latin typeface="Tahoma" pitchFamily="34" charset="0"/>
              </a:rPr>
              <a:t>Compra corporativa de medicamentos mediante subasta inversa en la totalidad de los requerimientos. </a:t>
            </a:r>
          </a:p>
          <a:p>
            <a:pPr algn="just">
              <a:lnSpc>
                <a:spcPct val="80000"/>
              </a:lnSpc>
            </a:pPr>
            <a:endParaRPr lang="es-PE" sz="2300" smtClean="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PE" sz="2300" smtClean="0">
                <a:solidFill>
                  <a:srgbClr val="0D0D0D"/>
                </a:solidFill>
                <a:latin typeface="Tahoma" pitchFamily="34" charset="0"/>
              </a:rPr>
              <a:t>Petitorio Nacional Único de Medicamentos.</a:t>
            </a:r>
          </a:p>
          <a:p>
            <a:pPr algn="just">
              <a:lnSpc>
                <a:spcPct val="80000"/>
              </a:lnSpc>
            </a:pPr>
            <a:endParaRPr lang="es-PE" sz="2300" smtClean="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PE" sz="2400" smtClean="0">
                <a:solidFill>
                  <a:srgbClr val="0D0D0D"/>
                </a:solidFill>
                <a:latin typeface="Tahoma" pitchFamily="34" charset="0"/>
              </a:rPr>
              <a:t>Ley de Productos Farmacéuticos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57188" y="642938"/>
            <a:ext cx="8358187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PE" sz="3200" b="1">
                <a:solidFill>
                  <a:schemeClr val="accent2"/>
                </a:solidFill>
                <a:latin typeface="Tahoma" pitchFamily="34" charset="0"/>
              </a:rPr>
              <a:t>Avances: Medicamentos de calidad a precios más accesibles.</a:t>
            </a:r>
            <a:endParaRPr lang="en-US" sz="3200" b="1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50179" name="3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15250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32750" cy="1143000"/>
          </a:xfrm>
        </p:spPr>
        <p:txBody>
          <a:bodyPr>
            <a:normAutofit/>
          </a:bodyPr>
          <a:lstStyle/>
          <a:p>
            <a:r>
              <a:rPr lang="es-PE" sz="3400" b="1" smtClean="0">
                <a:solidFill>
                  <a:schemeClr val="accent2"/>
                </a:solidFill>
                <a:latin typeface="Tahoma" pitchFamily="34" charset="0"/>
              </a:rPr>
              <a:t>Avances: Seguridad del Paciente</a:t>
            </a:r>
            <a:endParaRPr lang="es-ES" sz="3400" b="1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07375" cy="42148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20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La industria de la salud  es una actividad de alto riesgo para el paciente, los profesionales y las instituciones.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_tradnl" sz="2200" smtClean="0">
              <a:solidFill>
                <a:srgbClr val="0D0D0D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_tradnl" sz="220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El error medico y los eventos adversos  son parte del proceso de atención.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_tradnl" sz="2200" smtClean="0">
              <a:solidFill>
                <a:srgbClr val="0D0D0D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_tradnl" sz="220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Si existe daño demostrado debe existir resarcimiento y debe otorgarse oportunamente.</a:t>
            </a:r>
          </a:p>
          <a:p>
            <a:pPr algn="just">
              <a:lnSpc>
                <a:spcPct val="90000"/>
              </a:lnSpc>
            </a:pPr>
            <a:endParaRPr lang="es-ES_tradnl" sz="2200" smtClean="0">
              <a:solidFill>
                <a:srgbClr val="0D0D0D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_tradnl" sz="220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Ley de los derechos de los usuarios de los servicios de salud.</a:t>
            </a:r>
          </a:p>
          <a:p>
            <a:pPr algn="just">
              <a:lnSpc>
                <a:spcPct val="90000"/>
              </a:lnSpc>
            </a:pPr>
            <a:endParaRPr lang="es-PE" sz="2000" b="1" smtClean="0">
              <a:solidFill>
                <a:srgbClr val="0D0D0D"/>
              </a:solidFill>
              <a:latin typeface="Tahoma" pitchFamily="34" charset="0"/>
            </a:endParaRPr>
          </a:p>
        </p:txBody>
      </p:sp>
      <p:pic>
        <p:nvPicPr>
          <p:cNvPr id="53251" name="3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9"/>
          <p:cNvSpPr>
            <a:spLocks noChangeArrowheads="1"/>
          </p:cNvSpPr>
          <p:nvPr/>
        </p:nvSpPr>
        <p:spPr bwMode="auto">
          <a:xfrm>
            <a:off x="500063" y="2071688"/>
            <a:ext cx="821531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400"/>
              <a:t>   Objetivos claros en política de salud pública.</a:t>
            </a:r>
          </a:p>
          <a:p>
            <a:pPr>
              <a:buFont typeface="Arial" charset="0"/>
              <a:buChar char="•"/>
            </a:pPr>
            <a:endParaRPr lang="es-MX" sz="2400"/>
          </a:p>
          <a:p>
            <a:pPr>
              <a:buFont typeface="Arial" charset="0"/>
              <a:buChar char="•"/>
            </a:pPr>
            <a:r>
              <a:rPr lang="es-MX" sz="2400"/>
              <a:t>   Concertación intergubernamental: Nacional, Regional  y</a:t>
            </a:r>
          </a:p>
          <a:p>
            <a:r>
              <a:rPr lang="es-MX" sz="2400"/>
              <a:t>     Local.</a:t>
            </a:r>
          </a:p>
          <a:p>
            <a:pPr>
              <a:buFont typeface="Arial" charset="0"/>
              <a:buChar char="•"/>
            </a:pPr>
            <a:endParaRPr lang="es-MX" sz="2400"/>
          </a:p>
          <a:p>
            <a:pPr>
              <a:buFont typeface="Arial" charset="0"/>
              <a:buChar char="•"/>
            </a:pPr>
            <a:r>
              <a:rPr lang="es-MX" sz="2400"/>
              <a:t>   Concertación sectorial e intersectorial.</a:t>
            </a:r>
          </a:p>
          <a:p>
            <a:pPr>
              <a:buFont typeface="Arial" charset="0"/>
              <a:buChar char="•"/>
            </a:pPr>
            <a:endParaRPr lang="es-MX" sz="2400"/>
          </a:p>
          <a:p>
            <a:pPr>
              <a:buFont typeface="Arial" charset="0"/>
              <a:buChar char="•"/>
            </a:pPr>
            <a:r>
              <a:rPr lang="es-MX" sz="2400"/>
              <a:t>   Participación ciudadana.</a:t>
            </a:r>
            <a:endParaRPr lang="es-ES" sz="2400"/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endParaRPr lang="es-ES" sz="3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298" name="5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358188" cy="1143000"/>
          </a:xfrm>
        </p:spPr>
        <p:txBody>
          <a:bodyPr/>
          <a:lstStyle/>
          <a:p>
            <a:r>
              <a:rPr lang="es-PE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PE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s-PE" sz="3200" b="1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Pendientes: Condiciones necesarias para la Rectoría</a:t>
            </a:r>
            <a:br>
              <a:rPr lang="es-PE" sz="3200" b="1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</a:br>
            <a:endParaRPr lang="es-ES" sz="3200" b="1" smtClean="0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299" name="7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214313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Lucha contra la exclusión social: Educación en salud, seguridad alimentaria.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Protección del  medio ambiente.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es-MX" sz="24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 Salud ocupacional. 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es-MX" sz="24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Seguridad ciudadana. 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es-MX" sz="24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dirty="0" smtClean="0">
                <a:latin typeface="Tahoma" pitchFamily="34" charset="0"/>
                <a:cs typeface="Tahoma" pitchFamily="34" charset="0"/>
              </a:rPr>
              <a:t>Accidentes de transito.</a:t>
            </a:r>
            <a:endParaRPr lang="es-ES" sz="24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s-PE" dirty="0"/>
          </a:p>
        </p:txBody>
      </p:sp>
      <p:sp>
        <p:nvSpPr>
          <p:cNvPr id="5837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Pendientes: Prioridades en </a:t>
            </a:r>
            <a:r>
              <a:rPr lang="es-MX" sz="3200" b="1" dirty="0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determinantes de la salud</a:t>
            </a:r>
            <a:endParaRPr lang="es-ES" sz="3200" b="1" dirty="0" smtClean="0">
              <a:solidFill>
                <a:srgbClr val="CC3300"/>
              </a:solidFill>
            </a:endParaRPr>
          </a:p>
        </p:txBody>
      </p:sp>
      <p:pic>
        <p:nvPicPr>
          <p:cNvPr id="58371" name="5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2 Marcador de contenido"/>
          <p:cNvSpPr>
            <a:spLocks noGrp="1"/>
          </p:cNvSpPr>
          <p:nvPr>
            <p:ph idx="1"/>
          </p:nvPr>
        </p:nvSpPr>
        <p:spPr>
          <a:xfrm>
            <a:off x="500063" y="1857375"/>
            <a:ext cx="8143875" cy="3357563"/>
          </a:xfrm>
        </p:spPr>
        <p:txBody>
          <a:bodyPr/>
          <a:lstStyle/>
          <a:p>
            <a:r>
              <a:rPr lang="es-MX" sz="2400" smtClean="0"/>
              <a:t>Decisión política en el nivel nacional: Prioridad Nacional</a:t>
            </a:r>
          </a:p>
          <a:p>
            <a:endParaRPr lang="es-MX" sz="2400" smtClean="0"/>
          </a:p>
          <a:p>
            <a:r>
              <a:rPr lang="es-MX" sz="2400" smtClean="0"/>
              <a:t>Salud como inversión y no como gasto</a:t>
            </a:r>
          </a:p>
          <a:p>
            <a:endParaRPr lang="es-MX" sz="2400" smtClean="0"/>
          </a:p>
          <a:p>
            <a:r>
              <a:rPr lang="es-PE" sz="2400" smtClean="0"/>
              <a:t>Mejorar el porcentaje del PBI a Salud. </a:t>
            </a:r>
          </a:p>
          <a:p>
            <a:endParaRPr lang="es-PE" sz="2400" smtClean="0"/>
          </a:p>
          <a:p>
            <a:r>
              <a:rPr lang="es-PE" sz="2400" smtClean="0"/>
              <a:t>Presupuesto  Salud 2010 : S/.6,406.7 millones .</a:t>
            </a:r>
          </a:p>
          <a:p>
            <a:endParaRPr lang="es-PE" sz="2400" smtClean="0"/>
          </a:p>
          <a:p>
            <a:endParaRPr lang="es-PE" sz="2400" smtClean="0"/>
          </a:p>
        </p:txBody>
      </p:sp>
      <p:sp>
        <p:nvSpPr>
          <p:cNvPr id="54274" name="4 Título"/>
          <p:cNvSpPr>
            <a:spLocks noGrp="1"/>
          </p:cNvSpPr>
          <p:nvPr>
            <p:ph type="title"/>
          </p:nvPr>
        </p:nvSpPr>
        <p:spPr>
          <a:xfrm>
            <a:off x="500063" y="571500"/>
            <a:ext cx="8472487" cy="1143000"/>
          </a:xfrm>
        </p:spPr>
        <p:txBody>
          <a:bodyPr/>
          <a:lstStyle/>
          <a:p>
            <a:r>
              <a:rPr lang="es-PE" sz="3200" b="1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Pendientes: Garantizar el financiamiento del sistema</a:t>
            </a:r>
            <a:r>
              <a:rPr lang="es-PE" sz="3200" b="1" smtClean="0">
                <a:latin typeface="Tahoma" pitchFamily="34" charset="0"/>
                <a:cs typeface="Tahoma" pitchFamily="34" charset="0"/>
              </a:rPr>
              <a:t> </a:t>
            </a:r>
            <a:endParaRPr lang="es-ES" sz="32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4275" name="5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5 Título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15312" cy="1214438"/>
          </a:xfrm>
        </p:spPr>
        <p:txBody>
          <a:bodyPr/>
          <a:lstStyle/>
          <a:p>
            <a:r>
              <a:rPr lang="es-PE" sz="32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PE" sz="32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s-PE" sz="3000" b="1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Pendiente: Separación de funciones que incentive mejor atención y competencia por los recursos</a:t>
            </a:r>
            <a:r>
              <a:rPr lang="es-PE" sz="30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PE" sz="30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endParaRPr lang="es-ES" sz="3000" b="1" smtClean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714348" y="1928802"/>
          <a:ext cx="792961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1000125" y="1857375"/>
            <a:ext cx="7235825" cy="3159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56324" name="8 Imagen"/>
          <p:cNvPicPr>
            <a:picLocks noChangeAspect="1" noChangeArrowheads="1"/>
          </p:cNvPicPr>
          <p:nvPr/>
        </p:nvPicPr>
        <p:blipFill>
          <a:blip r:embed="rId7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300" smtClean="0">
                <a:latin typeface="Tahoma" pitchFamily="34" charset="0"/>
                <a:cs typeface="Tahoma" pitchFamily="34" charset="0"/>
              </a:rPr>
              <a:t>Política de Gestión y desarrollo de recursos Humanos.</a:t>
            </a:r>
          </a:p>
          <a:p>
            <a:pPr>
              <a:buFontTx/>
              <a:buNone/>
            </a:pPr>
            <a:endParaRPr lang="es-MX" sz="2300" smtClean="0">
              <a:latin typeface="Tahoma" pitchFamily="34" charset="0"/>
              <a:cs typeface="Tahoma" pitchFamily="34" charset="0"/>
            </a:endParaRPr>
          </a:p>
          <a:p>
            <a:r>
              <a:rPr lang="es-MX" sz="2300" smtClean="0">
                <a:latin typeface="Tahoma" pitchFamily="34" charset="0"/>
                <a:cs typeface="Tahoma" pitchFamily="34" charset="0"/>
              </a:rPr>
              <a:t>Planificación estratégica en desarrollo de RRHH acorde a las necesidades nacionales .</a:t>
            </a:r>
          </a:p>
          <a:p>
            <a:pPr>
              <a:buFontTx/>
              <a:buNone/>
            </a:pPr>
            <a:endParaRPr lang="es-MX" sz="2300" smtClean="0">
              <a:latin typeface="Tahoma" pitchFamily="34" charset="0"/>
              <a:cs typeface="Tahoma" pitchFamily="34" charset="0"/>
            </a:endParaRPr>
          </a:p>
          <a:p>
            <a:r>
              <a:rPr lang="es-MX" sz="2300" smtClean="0">
                <a:latin typeface="Tahoma" pitchFamily="34" charset="0"/>
                <a:cs typeface="Tahoma" pitchFamily="34" charset="0"/>
              </a:rPr>
              <a:t>Coordinación Interinstitucional.</a:t>
            </a:r>
          </a:p>
          <a:p>
            <a:endParaRPr lang="es-PE" sz="4400" smtClean="0"/>
          </a:p>
        </p:txBody>
      </p:sp>
      <p:sp>
        <p:nvSpPr>
          <p:cNvPr id="57346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400" b="1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Pendientes: Política de RRHH</a:t>
            </a:r>
            <a:endParaRPr lang="es-ES" sz="3400" b="1" smtClean="0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7347" name="5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625" y="360363"/>
            <a:ext cx="81438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58700" rIns="0" bIns="158700" anchor="ctr">
            <a:spAutoFit/>
          </a:bodyPr>
          <a:lstStyle/>
          <a:p>
            <a:pPr algn="ctr">
              <a:defRPr/>
            </a:pPr>
            <a:r>
              <a:rPr lang="es-PE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Determinantes Sociales de la Salud</a:t>
            </a:r>
          </a:p>
          <a:p>
            <a:pPr eaLnBrk="0" hangingPunct="0">
              <a:defRPr/>
            </a:pPr>
            <a:r>
              <a:rPr lang="es-PE" sz="8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PE" sz="7500" dirty="0">
                <a:solidFill>
                  <a:srgbClr val="000000"/>
                </a:solidFill>
                <a:latin typeface="Verdana" pitchFamily="34" charset="0"/>
              </a:rPr>
              <a:t> </a:t>
            </a:r>
            <a:r>
              <a:rPr lang="es-PE" sz="800" dirty="0">
                <a:solidFill>
                  <a:srgbClr val="000000"/>
                </a:solidFill>
                <a:latin typeface="Verdana" pitchFamily="34" charset="0"/>
              </a:rPr>
              <a:t>                </a:t>
            </a:r>
          </a:p>
        </p:txBody>
      </p:sp>
      <p:pic>
        <p:nvPicPr>
          <p:cNvPr id="19458" name="Picture 2" descr="http://www.who.int/entity/social_determinants/csdh_cover_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1071563"/>
            <a:ext cx="2095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625" y="2332038"/>
            <a:ext cx="8358188" cy="4525962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es-PE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Los determinantes sociales de la salud son las circunstancias en que las personas nacen, crecen, viven, trabajan y envejecen, incluido el sistema de salud.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endParaRPr lang="es-PE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es-PE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Esas circunstancias son el resultado de la distribución del dinero, el poder y los recursos a nivel mundial, nacional y local, que depende a su vez de las políticas adoptadas.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endParaRPr lang="es-PE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es-PE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Los determinantes sociales de la salud explican la mayor parte de las inequidades sanitarias, esto es, de las diferencias injustas y evitables observadas en y entre los países en lo que respecta a la situación sanitaria. </a:t>
            </a:r>
            <a:r>
              <a:rPr lang="es-PE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es-P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OMS  2005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60" name="4 Imagen"/>
          <p:cNvPicPr>
            <a:picLocks noChangeAspect="1" noChangeArrowheads="1"/>
          </p:cNvPicPr>
          <p:nvPr/>
        </p:nvPicPr>
        <p:blipFill>
          <a:blip r:embed="rId4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Conclusiones</a:t>
            </a:r>
            <a:endParaRPr lang="es-ES" sz="32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</p:txBody>
      </p:sp>
      <p:sp>
        <p:nvSpPr>
          <p:cNvPr id="59394" name="Rectangle 4"/>
          <p:cNvSpPr>
            <a:spLocks noGrp="1" noChangeArrowheads="1"/>
          </p:cNvSpPr>
          <p:nvPr>
            <p:ph idx="1"/>
          </p:nvPr>
        </p:nvSpPr>
        <p:spPr>
          <a:xfrm>
            <a:off x="571500" y="1500188"/>
            <a:ext cx="7959725" cy="421481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PE" sz="2200" dirty="0" smtClean="0">
                <a:solidFill>
                  <a:srgbClr val="0D0D0D"/>
                </a:solidFill>
                <a:latin typeface="Tahoma" pitchFamily="34" charset="0"/>
              </a:rPr>
              <a:t>El grado de estabilidad política </a:t>
            </a:r>
            <a:r>
              <a:rPr lang="es-PE" sz="2200" dirty="0" smtClean="0">
                <a:solidFill>
                  <a:srgbClr val="0D0D0D"/>
                </a:solidFill>
                <a:latin typeface="Tahoma" pitchFamily="34" charset="0"/>
              </a:rPr>
              <a:t>,económica y el desarrollo  </a:t>
            </a:r>
            <a:r>
              <a:rPr lang="es-PE" sz="2200" dirty="0" smtClean="0">
                <a:solidFill>
                  <a:srgbClr val="0D0D0D"/>
                </a:solidFill>
                <a:latin typeface="Tahoma" pitchFamily="34" charset="0"/>
              </a:rPr>
              <a:t>del país para los años inmediatos no será viable si no se priorizan políticas racionales de salud.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s-PE" sz="2200" dirty="0" smtClean="0">
              <a:solidFill>
                <a:srgbClr val="0D0D0D"/>
              </a:solidFill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PE" sz="2200" dirty="0" smtClean="0">
                <a:solidFill>
                  <a:srgbClr val="0D0D0D"/>
                </a:solidFill>
                <a:latin typeface="Tahoma" pitchFamily="34" charset="0"/>
              </a:rPr>
              <a:t>Se requiere un sistema de salud que responda a las necesidades de la población y no a intereses </a:t>
            </a:r>
            <a:r>
              <a:rPr lang="es-PE" sz="2200" dirty="0" smtClean="0">
                <a:solidFill>
                  <a:srgbClr val="0D0D0D"/>
                </a:solidFill>
                <a:latin typeface="Tahoma" pitchFamily="34" charset="0"/>
              </a:rPr>
              <a:t>particulares</a:t>
            </a:r>
            <a:endParaRPr lang="es-PE" sz="2200" dirty="0" smtClean="0">
              <a:solidFill>
                <a:srgbClr val="0D0D0D"/>
              </a:solidFill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s-PE" sz="2200" dirty="0" smtClean="0">
              <a:solidFill>
                <a:srgbClr val="0D0D0D"/>
              </a:solidFill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PE" sz="2200" dirty="0" smtClean="0">
                <a:solidFill>
                  <a:srgbClr val="0D0D0D"/>
                </a:solidFill>
                <a:latin typeface="Tahoma" pitchFamily="34" charset="0"/>
              </a:rPr>
              <a:t>La sociedad en su conjunto es responsable de trabajar para que esto sea posible.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s-PE" sz="2200" dirty="0" smtClean="0">
              <a:solidFill>
                <a:srgbClr val="0D0D0D"/>
              </a:solidFill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s-PE" sz="2200" dirty="0" smtClean="0">
              <a:solidFill>
                <a:srgbClr val="0D0D0D"/>
              </a:solidFill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s-PE" sz="2200" dirty="0" smtClean="0">
              <a:solidFill>
                <a:srgbClr val="0D0D0D"/>
              </a:solidFill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s-PE" sz="2000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59395" name="3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/>
          <p:cNvSpPr>
            <a:spLocks noGrp="1"/>
          </p:cNvSpPr>
          <p:nvPr>
            <p:ph idx="4294967295"/>
          </p:nvPr>
        </p:nvSpPr>
        <p:spPr>
          <a:xfrm>
            <a:off x="428625" y="642938"/>
            <a:ext cx="8143875" cy="54832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AU" smtClean="0">
              <a:latin typeface="Informal Roman"/>
            </a:endParaRPr>
          </a:p>
          <a:p>
            <a:pPr algn="just">
              <a:lnSpc>
                <a:spcPct val="90000"/>
              </a:lnSpc>
            </a:pPr>
            <a:endParaRPr lang="en-AU" smtClean="0">
              <a:latin typeface="Informal Roman"/>
            </a:endParaRPr>
          </a:p>
          <a:p>
            <a:pPr algn="just">
              <a:lnSpc>
                <a:spcPct val="90000"/>
              </a:lnSpc>
            </a:pPr>
            <a:endParaRPr lang="en-AU" smtClean="0">
              <a:latin typeface="Informal Roman"/>
            </a:endParaRPr>
          </a:p>
          <a:p>
            <a:pPr algn="just">
              <a:lnSpc>
                <a:spcPct val="90000"/>
              </a:lnSpc>
            </a:pPr>
            <a:endParaRPr lang="en-AU" sz="4000" smtClean="0">
              <a:latin typeface="Informal Roman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4000" i="1" smtClean="0">
                <a:latin typeface="Monotype Corsiva" pitchFamily="66" charset="0"/>
              </a:rPr>
              <a:t> </a:t>
            </a:r>
            <a:r>
              <a:rPr lang="en-AU" sz="4400" i="1" smtClean="0">
                <a:latin typeface="Monotype Corsiva" pitchFamily="66" charset="0"/>
              </a:rPr>
              <a:t>No pretendamos que las cosas cambien si siempre hacemos lo mismo.</a:t>
            </a:r>
            <a:endParaRPr lang="en-AU" sz="4000" i="1" smtClean="0">
              <a:latin typeface="Monotype Corsiva" pitchFamily="66" charset="0"/>
            </a:endParaRPr>
          </a:p>
          <a:p>
            <a:pPr algn="just">
              <a:lnSpc>
                <a:spcPct val="90000"/>
              </a:lnSpc>
            </a:pPr>
            <a:endParaRPr lang="en-AU" smtClean="0">
              <a:latin typeface="Informal Roman"/>
            </a:endParaRPr>
          </a:p>
          <a:p>
            <a:pPr algn="just">
              <a:lnSpc>
                <a:spcPct val="90000"/>
              </a:lnSpc>
            </a:pPr>
            <a:endParaRPr lang="en-AU" smtClean="0">
              <a:latin typeface="Informal Roman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mtClean="0"/>
              <a:t>                    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mtClean="0"/>
              <a:t>			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mtClean="0"/>
              <a:t>                                     </a:t>
            </a:r>
            <a:endParaRPr lang="en-AU" smtClean="0">
              <a:latin typeface="Informal Roman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AU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AU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mtClean="0"/>
              <a:t>                                                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AU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mtClean="0"/>
              <a:t>                                                         </a:t>
            </a:r>
            <a:r>
              <a:rPr lang="en-AU" smtClean="0">
                <a:latin typeface="Informal Roman"/>
              </a:rPr>
              <a:t>Gracias.</a:t>
            </a:r>
            <a:endParaRPr lang="es-PE" smtClean="0">
              <a:latin typeface="Informal Roman"/>
            </a:endParaRPr>
          </a:p>
          <a:p>
            <a:pPr>
              <a:buFontTx/>
              <a:buNone/>
            </a:pPr>
            <a:endParaRPr lang="es-PE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75" y="5357813"/>
            <a:ext cx="3787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28688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5 Imagen"/>
          <p:cNvPicPr>
            <a:picLocks noChangeAspect="1" noChangeArrowheads="1"/>
          </p:cNvPicPr>
          <p:nvPr/>
        </p:nvPicPr>
        <p:blipFill>
          <a:blip r:embed="rId4" cstate="print"/>
          <a:srcRect l="882" t="19164" r="77602" b="71146"/>
          <a:stretch>
            <a:fillRect/>
          </a:stretch>
        </p:blipFill>
        <p:spPr bwMode="auto">
          <a:xfrm>
            <a:off x="7786688" y="214313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http://portal.andina.com.pe/EDPFotografia/Thumbnail/00007619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6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0500" y="0"/>
            <a:ext cx="62865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600" i="1">
                <a:solidFill>
                  <a:schemeClr val="bg1"/>
                </a:solidFill>
                <a:latin typeface="Cambria Math" pitchFamily="18" charset="0"/>
              </a:rPr>
              <a:t>MUCHAS GRACIAS</a:t>
            </a: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>
              <a:solidFill>
                <a:schemeClr val="bg1"/>
              </a:solidFill>
            </a:endParaRPr>
          </a:p>
          <a:p>
            <a:pPr algn="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29375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latin typeface="Tahoma" pitchFamily="34" charset="0"/>
                <a:ea typeface="MS Mincho" pitchFamily="49" charset="-128"/>
                <a:cs typeface="Tahoma" pitchFamily="34" charset="0"/>
              </a:rPr>
              <a:t>jruiz@stellamaris.com.pe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MS Mincho" pitchFamily="49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95288" y="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Verdana" pitchFamily="34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8215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Determinantes Sociales de la Salud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s-ES_tradnl" sz="36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17367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FIJOS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endParaRPr lang="es-ES_tradnl" sz="1500" b="1">
              <a:solidFill>
                <a:srgbClr val="263FAA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500">
              <a:solidFill>
                <a:srgbClr val="263FAA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Carga Genética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Sexo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Envejecimiento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205038" y="2122488"/>
            <a:ext cx="15144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SOCIAL Y ECONOMICO</a:t>
            </a:r>
          </a:p>
          <a:p>
            <a:pPr eaLnBrk="0" hangingPunct="0">
              <a:spcBef>
                <a:spcPct val="50000"/>
              </a:spcBef>
            </a:pPr>
            <a:endParaRPr lang="es-ES_tradnl" sz="1500">
              <a:solidFill>
                <a:srgbClr val="263FAA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Pobreza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Empleo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Exclusión social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719513" y="2122488"/>
            <a:ext cx="1595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MEDIO AMBIENTE</a:t>
            </a:r>
          </a:p>
          <a:p>
            <a:pPr eaLnBrk="0" hangingPunct="0">
              <a:spcBef>
                <a:spcPct val="50000"/>
              </a:spcBef>
            </a:pPr>
            <a:endParaRPr lang="es-ES_tradnl" sz="1500">
              <a:solidFill>
                <a:srgbClr val="263FAA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Calidad de aire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Vivienda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Calidad de agua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Ambiente social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292725" y="1844675"/>
            <a:ext cx="15938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s-ES_tradnl" sz="15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ESTILO DE VIDA</a:t>
            </a:r>
          </a:p>
          <a:p>
            <a:pPr algn="ctr" eaLnBrk="0" hangingPunct="0">
              <a:spcBef>
                <a:spcPct val="50000"/>
              </a:spcBef>
            </a:pPr>
            <a:endParaRPr lang="es-ES_tradnl" sz="1500">
              <a:solidFill>
                <a:srgbClr val="263FAA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Dieta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Actividad física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Tabaquismo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Alcoholismo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Conducta sexual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>
                <a:latin typeface="Calibri" pitchFamily="34" charset="0"/>
              </a:rPr>
              <a:t>Drogadicción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988175" y="2073275"/>
            <a:ext cx="18335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500" b="1" dirty="0">
                <a:latin typeface="Calibri" pitchFamily="34" charset="0"/>
              </a:rPr>
              <a:t>ACCESO A LOS SERVICIOS</a:t>
            </a:r>
          </a:p>
          <a:p>
            <a:pPr eaLnBrk="0" hangingPunct="0">
              <a:spcBef>
                <a:spcPct val="50000"/>
              </a:spcBef>
            </a:pPr>
            <a:endParaRPr lang="es-ES_tradnl" sz="1500" dirty="0">
              <a:solidFill>
                <a:srgbClr val="263FAA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1500" b="1" dirty="0">
                <a:latin typeface="Calibri" pitchFamily="34" charset="0"/>
              </a:rPr>
              <a:t>Educación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 dirty="0">
                <a:solidFill>
                  <a:srgbClr val="FF0000"/>
                </a:solidFill>
                <a:latin typeface="Calibri" pitchFamily="34" charset="0"/>
              </a:rPr>
              <a:t>Servicios de salud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 dirty="0">
                <a:latin typeface="Calibri" pitchFamily="34" charset="0"/>
              </a:rPr>
              <a:t>Servicios sociales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 dirty="0">
                <a:latin typeface="Calibri" pitchFamily="34" charset="0"/>
              </a:rPr>
              <a:t>Transporte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500" b="1" dirty="0">
                <a:latin typeface="Calibri" pitchFamily="34" charset="0"/>
              </a:rPr>
              <a:t>Recreación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323850" y="2759075"/>
            <a:ext cx="8418513" cy="22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6877050" y="1844675"/>
            <a:ext cx="31750" cy="3600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5292725" y="1844675"/>
            <a:ext cx="22225" cy="35290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H="1">
            <a:off x="3708400" y="1844675"/>
            <a:ext cx="11113" cy="3600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H="1">
            <a:off x="2195513" y="1844675"/>
            <a:ext cx="9525" cy="35290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323850" y="1844675"/>
            <a:ext cx="8418513" cy="3600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9" name="16 Rectángulo"/>
          <p:cNvSpPr>
            <a:spLocks noChangeArrowheads="1"/>
          </p:cNvSpPr>
          <p:nvPr/>
        </p:nvSpPr>
        <p:spPr bwMode="auto">
          <a:xfrm>
            <a:off x="4071938" y="6000750"/>
            <a:ext cx="471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>
                <a:latin typeface="Calibri" pitchFamily="34" charset="0"/>
              </a:rPr>
              <a:t>Organización Mundial de la Salud .Comisión sobre Determinantes Sociales de la Salud. 2005</a:t>
            </a:r>
          </a:p>
        </p:txBody>
      </p:sp>
      <p:pic>
        <p:nvPicPr>
          <p:cNvPr id="21520" name="16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La Salud en nuestro país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2200" smtClean="0">
                <a:solidFill>
                  <a:srgbClr val="0D0D0D"/>
                </a:solidFill>
                <a:latin typeface="Tahoma" pitchFamily="34" charset="0"/>
              </a:rPr>
              <a:t>“La Salud es producto de los eventos sociales que ha vivido el país”. </a:t>
            </a:r>
          </a:p>
          <a:p>
            <a:pPr algn="just">
              <a:lnSpc>
                <a:spcPct val="90000"/>
              </a:lnSpc>
            </a:pPr>
            <a:endParaRPr lang="es-ES" sz="2200" smtClean="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sz="2200" smtClean="0">
                <a:solidFill>
                  <a:srgbClr val="0D0D0D"/>
                </a:solidFill>
                <a:latin typeface="Tahoma" pitchFamily="34" charset="0"/>
              </a:rPr>
              <a:t>Carencia de una política en salud de largo plazo y pobre rol rector del Estado. </a:t>
            </a:r>
          </a:p>
          <a:p>
            <a:pPr algn="just">
              <a:lnSpc>
                <a:spcPct val="90000"/>
              </a:lnSpc>
            </a:pPr>
            <a:endParaRPr lang="es-ES" sz="2200" smtClean="0">
              <a:solidFill>
                <a:srgbClr val="0D0D0D"/>
              </a:solidFill>
              <a:latin typeface="Tahoma" pitchFamily="34" charset="0"/>
            </a:endParaRPr>
          </a:p>
          <a:p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Modelo de atención con </a:t>
            </a:r>
            <a:r>
              <a:rPr lang="es-ES" sz="2200" smtClean="0">
                <a:solidFill>
                  <a:srgbClr val="0D0D0D"/>
                </a:solidFill>
                <a:latin typeface="Tahoma" pitchFamily="34" charset="0"/>
              </a:rPr>
              <a:t>insuficiencia de recursos,</a:t>
            </a: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 fragmentado, basado en temas curativos reparativos, en el médico y en el complejo industrial de la salud, progresivamente costoso</a:t>
            </a:r>
            <a:r>
              <a:rPr lang="es-ES" sz="2200" smtClean="0">
                <a:solidFill>
                  <a:srgbClr val="0D0D0D"/>
                </a:solidFill>
                <a:latin typeface="Tahoma" pitchFamily="34" charset="0"/>
              </a:rPr>
              <a:t>.</a:t>
            </a:r>
            <a:r>
              <a:rPr lang="es-PE" sz="2200" smtClean="0">
                <a:solidFill>
                  <a:srgbClr val="0D0D0D"/>
                </a:solidFill>
                <a:latin typeface="Tahoma" pitchFamily="34" charset="0"/>
              </a:rPr>
              <a:t> Con problemas de equidad, acceso y calidad.</a:t>
            </a:r>
          </a:p>
          <a:p>
            <a:pPr algn="just">
              <a:lnSpc>
                <a:spcPct val="90000"/>
              </a:lnSpc>
            </a:pPr>
            <a:endParaRPr lang="es-ES" sz="2200" smtClean="0">
              <a:solidFill>
                <a:srgbClr val="0D0D0D"/>
              </a:solidFill>
              <a:latin typeface="Tahoma" pitchFamily="34" charset="0"/>
            </a:endParaRPr>
          </a:p>
          <a:p>
            <a:r>
              <a:rPr lang="es-ES" sz="2200" smtClean="0">
                <a:solidFill>
                  <a:srgbClr val="0D0D0D"/>
                </a:solidFill>
                <a:latin typeface="Tahoma" pitchFamily="34" charset="0"/>
              </a:rPr>
              <a:t>Todos somos responsables de esta realidad.</a:t>
            </a:r>
            <a:endParaRPr lang="es-PE" sz="2200" smtClean="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lnSpc>
                <a:spcPct val="90000"/>
              </a:lnSpc>
            </a:pPr>
            <a:endParaRPr lang="es-ES" sz="2200" smtClean="0">
              <a:solidFill>
                <a:srgbClr val="0D0D0D"/>
              </a:solidFill>
              <a:latin typeface="Tahoma" pitchFamily="34" charset="0"/>
            </a:endParaRPr>
          </a:p>
        </p:txBody>
      </p:sp>
      <p:pic>
        <p:nvPicPr>
          <p:cNvPr id="22531" name="3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214313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00063" y="1222375"/>
            <a:ext cx="81407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8900" algn="l"/>
                <a:tab pos="447675" algn="l"/>
              </a:tabLst>
            </a:pPr>
            <a:r>
              <a:rPr lang="es-ES" sz="2200">
                <a:solidFill>
                  <a:srgbClr val="0D0D0D"/>
                </a:solidFill>
                <a:latin typeface="Tahoma" pitchFamily="34" charset="0"/>
              </a:rPr>
              <a:t>Los indicadores de salud en nuestro país han mejorado sustancialmente en las últimas décadas.</a:t>
            </a:r>
          </a:p>
          <a:p>
            <a:pPr algn="just">
              <a:tabLst>
                <a:tab pos="88900" algn="l"/>
                <a:tab pos="447675" algn="l"/>
              </a:tabLst>
            </a:pPr>
            <a:endParaRPr lang="es-ES" sz="2200">
              <a:solidFill>
                <a:srgbClr val="0D0D0D"/>
              </a:solidFill>
              <a:latin typeface="Tahoma" pitchFamily="34" charset="0"/>
            </a:endParaRPr>
          </a:p>
          <a:p>
            <a:pPr>
              <a:tabLst>
                <a:tab pos="88900" algn="l"/>
                <a:tab pos="447675" algn="l"/>
              </a:tabLst>
            </a:pPr>
            <a:r>
              <a:rPr lang="es-ES" sz="2200">
                <a:solidFill>
                  <a:srgbClr val="0D0D0D"/>
                </a:solidFill>
                <a:latin typeface="Tahoma" pitchFamily="34" charset="0"/>
              </a:rPr>
              <a:t>La situación de salud de los peruanos, se encuentra por debajo del promedio de los países de Latinoamérica. </a:t>
            </a:r>
          </a:p>
          <a:p>
            <a:pPr algn="just">
              <a:tabLst>
                <a:tab pos="88900" algn="l"/>
                <a:tab pos="447675" algn="l"/>
              </a:tabLst>
            </a:pPr>
            <a:endParaRPr lang="es-ES" sz="220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tabLst>
                <a:tab pos="88900" algn="l"/>
                <a:tab pos="447675" algn="l"/>
              </a:tabLst>
            </a:pPr>
            <a:r>
              <a:rPr lang="es-ES" sz="2200">
                <a:solidFill>
                  <a:srgbClr val="0D0D0D"/>
                </a:solidFill>
                <a:latin typeface="Tahoma" pitchFamily="34" charset="0"/>
              </a:rPr>
              <a:t>Los indicadores nacionales esconden grandes inequidades, observándose una peor situación en las áreas rurales y en las poblaciones pobres.</a:t>
            </a:r>
          </a:p>
          <a:p>
            <a:pPr algn="just">
              <a:tabLst>
                <a:tab pos="88900" algn="l"/>
                <a:tab pos="447675" algn="l"/>
              </a:tabLst>
            </a:pPr>
            <a:endParaRPr lang="es-PE" sz="2200">
              <a:solidFill>
                <a:srgbClr val="0D0D0D"/>
              </a:solidFill>
              <a:latin typeface="Tahoma" pitchFamily="34" charset="0"/>
            </a:endParaRPr>
          </a:p>
          <a:p>
            <a:pPr algn="just">
              <a:tabLst>
                <a:tab pos="88900" algn="l"/>
                <a:tab pos="447675" algn="l"/>
              </a:tabLst>
            </a:pPr>
            <a:r>
              <a:rPr lang="es-PE" sz="2200">
                <a:solidFill>
                  <a:srgbClr val="0D0D0D"/>
                </a:solidFill>
                <a:latin typeface="Tahoma" pitchFamily="34" charset="0"/>
              </a:rPr>
              <a:t>Situación común en mayor o menor grado en la mayoría de países y sistemas de salud. </a:t>
            </a:r>
            <a:endParaRPr lang="es-ES" sz="2200">
              <a:solidFill>
                <a:srgbClr val="0D0D0D"/>
              </a:solidFill>
              <a:latin typeface="Tahoma" pitchFamily="34" charset="0"/>
            </a:endParaRPr>
          </a:p>
          <a:p>
            <a:pPr algn="ctr" eaLnBrk="0" hangingPunct="0">
              <a:tabLst>
                <a:tab pos="88900" algn="l"/>
                <a:tab pos="447675" algn="l"/>
              </a:tabLst>
            </a:pPr>
            <a:endParaRPr lang="es-ES" sz="22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8343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Diagnostico del Estado de Salud</a:t>
            </a:r>
          </a:p>
        </p:txBody>
      </p:sp>
      <p:pic>
        <p:nvPicPr>
          <p:cNvPr id="24580" name="Picture 3" descr="MCBD1041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5643563"/>
            <a:ext cx="20716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5 Imagen"/>
          <p:cNvPicPr>
            <a:picLocks noChangeAspect="1" noChangeArrowheads="1"/>
          </p:cNvPicPr>
          <p:nvPr/>
        </p:nvPicPr>
        <p:blipFill>
          <a:blip r:embed="rId3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58175" cy="1368425"/>
          </a:xfrm>
        </p:spPr>
        <p:txBody>
          <a:bodyPr/>
          <a:lstStyle/>
          <a:p>
            <a:r>
              <a:rPr lang="en-US" sz="3400" b="1" smtClean="0">
                <a:latin typeface="Tahoma" pitchFamily="34" charset="0"/>
                <a:cs typeface="Tahoma" pitchFamily="34" charset="0"/>
              </a:rPr>
              <a:t>Perú: Indicadores de salud </a:t>
            </a:r>
            <a:br>
              <a:rPr lang="en-US" sz="3400" b="1" smtClean="0">
                <a:latin typeface="Tahoma" pitchFamily="34" charset="0"/>
                <a:cs typeface="Tahoma" pitchFamily="34" charset="0"/>
              </a:rPr>
            </a:br>
            <a:endParaRPr lang="es-PE" sz="34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071563"/>
            <a:ext cx="7929563" cy="49133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Esperanza de vida al nacer: 70 a</a:t>
            </a:r>
          </a:p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Mortalidad infantil:  26/1000 nacidos vivos</a:t>
            </a:r>
          </a:p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Mortalidad &lt;5a:    34 / 1000 nacidos vivos</a:t>
            </a:r>
          </a:p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Tasa total de fertilidad: 2.6</a:t>
            </a:r>
          </a:p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Prevalencia de desnutrición crónica: 25.4</a:t>
            </a:r>
          </a:p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Acceso a agua segura según ambito geográfico : 62%</a:t>
            </a:r>
          </a:p>
          <a:p>
            <a:pPr>
              <a:lnSpc>
                <a:spcPct val="140000"/>
              </a:lnSpc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Acceso a saneamiento básico según ambito geográfico : 49%</a:t>
            </a:r>
          </a:p>
          <a:p>
            <a:pPr>
              <a:lnSpc>
                <a:spcPct val="140000"/>
              </a:lnSpc>
              <a:buFontTx/>
              <a:buNone/>
            </a:pPr>
            <a:endParaRPr lang="es-PE" sz="1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57250" y="5786438"/>
            <a:ext cx="6858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  <a:cs typeface="Tahoma" pitchFamily="34" charset="0"/>
              </a:rPr>
              <a:t>Fuente :</a:t>
            </a:r>
          </a:p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INEI. ENDES 2009 – I Semestre  </a:t>
            </a:r>
          </a:p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World Bank. World Development Indicators 2008</a:t>
            </a:r>
            <a:r>
              <a:rPr lang="en-US" sz="1000">
                <a:latin typeface="Times New Roman" pitchFamily="18" charset="0"/>
              </a:rPr>
              <a:t>.  </a:t>
            </a:r>
          </a:p>
          <a:p>
            <a:pPr>
              <a:spcBef>
                <a:spcPct val="50000"/>
              </a:spcBef>
            </a:pPr>
            <a:endParaRPr lang="es-PE" sz="1000">
              <a:latin typeface="Times New Roman" pitchFamily="18" charset="0"/>
            </a:endParaRPr>
          </a:p>
        </p:txBody>
      </p:sp>
      <p:pic>
        <p:nvPicPr>
          <p:cNvPr id="25604" name="4 Imagen"/>
          <p:cNvPicPr>
            <a:picLocks noChangeAspect="1" noChangeArrowheads="1"/>
          </p:cNvPicPr>
          <p:nvPr/>
        </p:nvPicPr>
        <p:blipFill>
          <a:blip r:embed="rId2" cstate="print"/>
          <a:srcRect l="882" t="19164" r="77602" b="71146"/>
          <a:stretch>
            <a:fillRect/>
          </a:stretch>
        </p:blipFill>
        <p:spPr bwMode="auto">
          <a:xfrm>
            <a:off x="7786688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>
          <a:xfrm>
            <a:off x="900113" y="952500"/>
            <a:ext cx="7775575" cy="9636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s-ES_tradnl" sz="2000" b="1" i="1">
                <a:solidFill>
                  <a:srgbClr val="263FAA"/>
                </a:solidFill>
                <a:latin typeface="Tahoma" pitchFamily="34" charset="0"/>
              </a:rPr>
              <a:t>“Todas las organizaciones, instituciones y recursos cuyo objetivo principal consiste en mejorar la salud”.</a:t>
            </a:r>
            <a:br>
              <a:rPr lang="es-ES_tradnl" sz="2000" b="1" i="1">
                <a:solidFill>
                  <a:srgbClr val="263FAA"/>
                </a:solidFill>
                <a:latin typeface="Tahoma" pitchFamily="34" charset="0"/>
              </a:rPr>
            </a:br>
            <a:r>
              <a:rPr lang="es-ES_tradnl" sz="2000" b="1" i="1">
                <a:solidFill>
                  <a:srgbClr val="263FAA"/>
                </a:solidFill>
                <a:latin typeface="Tahoma" pitchFamily="34" charset="0"/>
              </a:rPr>
              <a:t>              Organización Mundial de la Salud </a:t>
            </a:r>
            <a:endParaRPr lang="en-US" sz="2000" b="1" i="1">
              <a:solidFill>
                <a:srgbClr val="263FAA"/>
              </a:solidFill>
              <a:latin typeface="Tahoma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s-MX" b="1">
                <a:latin typeface="Calibri" pitchFamily="34" charset="0"/>
                <a:cs typeface="Arial" charset="0"/>
              </a:rPr>
              <a:t>						                          ¿</a:t>
            </a:r>
            <a:r>
              <a:rPr lang="es-MX" sz="1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Municipalidad de Lima: SISOL</a:t>
            </a:r>
            <a:r>
              <a:rPr lang="es-MX" b="1">
                <a:latin typeface="Calibri" pitchFamily="34" charset="0"/>
                <a:cs typeface="Arial" charset="0"/>
              </a:rPr>
              <a:t>?</a:t>
            </a:r>
            <a:endParaRPr lang="es-ES" b="1">
              <a:latin typeface="Calibri" pitchFamily="34" charset="0"/>
              <a:cs typeface="Arial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7961312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4" descr="pe_eli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572125"/>
            <a:ext cx="762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5 Imagen"/>
          <p:cNvPicPr>
            <a:picLocks noChangeAspect="1" noChangeArrowheads="1"/>
          </p:cNvPicPr>
          <p:nvPr/>
        </p:nvPicPr>
        <p:blipFill>
          <a:blip r:embed="rId4" cstate="print"/>
          <a:srcRect l="882" t="19164" r="77602" b="71146"/>
          <a:stretch>
            <a:fillRect/>
          </a:stretch>
        </p:blipFill>
        <p:spPr bwMode="auto">
          <a:xfrm>
            <a:off x="7715250" y="214313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1"/>
          <p:cNvGrpSpPr>
            <a:grpSpLocks noChangeAspect="1"/>
          </p:cNvGrpSpPr>
          <p:nvPr/>
        </p:nvGrpSpPr>
        <p:grpSpPr bwMode="auto">
          <a:xfrm>
            <a:off x="1371600" y="2095500"/>
            <a:ext cx="6400800" cy="4251325"/>
            <a:chOff x="864" y="1425"/>
            <a:chExt cx="4032" cy="2678"/>
          </a:xfrm>
        </p:grpSpPr>
        <p:sp>
          <p:nvSpPr>
            <p:cNvPr id="2765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864" y="1425"/>
              <a:ext cx="4032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869" y="1430"/>
              <a:ext cx="4022" cy="26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2800">
                <a:latin typeface="Times"/>
              </a:endParaRPr>
            </a:p>
          </p:txBody>
        </p:sp>
        <p:pic>
          <p:nvPicPr>
            <p:cNvPr id="27657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2" y="1505"/>
              <a:ext cx="3330" cy="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2" y="1505"/>
              <a:ext cx="3330" cy="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Freeform 15"/>
            <p:cNvSpPr>
              <a:spLocks noEditPoints="1"/>
            </p:cNvSpPr>
            <p:nvPr/>
          </p:nvSpPr>
          <p:spPr bwMode="auto">
            <a:xfrm>
              <a:off x="1397" y="3869"/>
              <a:ext cx="3255" cy="20"/>
            </a:xfrm>
            <a:custGeom>
              <a:avLst/>
              <a:gdLst>
                <a:gd name="T0" fmla="*/ 5 w 3255"/>
                <a:gd name="T1" fmla="*/ 0 h 20"/>
                <a:gd name="T2" fmla="*/ 5 w 3255"/>
                <a:gd name="T3" fmla="*/ 20 h 20"/>
                <a:gd name="T4" fmla="*/ 0 w 3255"/>
                <a:gd name="T5" fmla="*/ 20 h 20"/>
                <a:gd name="T6" fmla="*/ 0 w 3255"/>
                <a:gd name="T7" fmla="*/ 0 h 20"/>
                <a:gd name="T8" fmla="*/ 5 w 3255"/>
                <a:gd name="T9" fmla="*/ 0 h 20"/>
                <a:gd name="T10" fmla="*/ 542 w 3255"/>
                <a:gd name="T11" fmla="*/ 0 h 20"/>
                <a:gd name="T12" fmla="*/ 542 w 3255"/>
                <a:gd name="T13" fmla="*/ 20 h 20"/>
                <a:gd name="T14" fmla="*/ 537 w 3255"/>
                <a:gd name="T15" fmla="*/ 20 h 20"/>
                <a:gd name="T16" fmla="*/ 537 w 3255"/>
                <a:gd name="T17" fmla="*/ 0 h 20"/>
                <a:gd name="T18" fmla="*/ 542 w 3255"/>
                <a:gd name="T19" fmla="*/ 0 h 20"/>
                <a:gd name="T20" fmla="*/ 1085 w 3255"/>
                <a:gd name="T21" fmla="*/ 0 h 20"/>
                <a:gd name="T22" fmla="*/ 1085 w 3255"/>
                <a:gd name="T23" fmla="*/ 20 h 20"/>
                <a:gd name="T24" fmla="*/ 1080 w 3255"/>
                <a:gd name="T25" fmla="*/ 20 h 20"/>
                <a:gd name="T26" fmla="*/ 1080 w 3255"/>
                <a:gd name="T27" fmla="*/ 0 h 20"/>
                <a:gd name="T28" fmla="*/ 1085 w 3255"/>
                <a:gd name="T29" fmla="*/ 0 h 20"/>
                <a:gd name="T30" fmla="*/ 1627 w 3255"/>
                <a:gd name="T31" fmla="*/ 0 h 20"/>
                <a:gd name="T32" fmla="*/ 1627 w 3255"/>
                <a:gd name="T33" fmla="*/ 20 h 20"/>
                <a:gd name="T34" fmla="*/ 1622 w 3255"/>
                <a:gd name="T35" fmla="*/ 20 h 20"/>
                <a:gd name="T36" fmla="*/ 1622 w 3255"/>
                <a:gd name="T37" fmla="*/ 0 h 20"/>
                <a:gd name="T38" fmla="*/ 1627 w 3255"/>
                <a:gd name="T39" fmla="*/ 0 h 20"/>
                <a:gd name="T40" fmla="*/ 2170 w 3255"/>
                <a:gd name="T41" fmla="*/ 0 h 20"/>
                <a:gd name="T42" fmla="*/ 2170 w 3255"/>
                <a:gd name="T43" fmla="*/ 20 h 20"/>
                <a:gd name="T44" fmla="*/ 2165 w 3255"/>
                <a:gd name="T45" fmla="*/ 20 h 20"/>
                <a:gd name="T46" fmla="*/ 2165 w 3255"/>
                <a:gd name="T47" fmla="*/ 0 h 20"/>
                <a:gd name="T48" fmla="*/ 2170 w 3255"/>
                <a:gd name="T49" fmla="*/ 0 h 20"/>
                <a:gd name="T50" fmla="*/ 2713 w 3255"/>
                <a:gd name="T51" fmla="*/ 0 h 20"/>
                <a:gd name="T52" fmla="*/ 2713 w 3255"/>
                <a:gd name="T53" fmla="*/ 20 h 20"/>
                <a:gd name="T54" fmla="*/ 2708 w 3255"/>
                <a:gd name="T55" fmla="*/ 20 h 20"/>
                <a:gd name="T56" fmla="*/ 2708 w 3255"/>
                <a:gd name="T57" fmla="*/ 0 h 20"/>
                <a:gd name="T58" fmla="*/ 2713 w 3255"/>
                <a:gd name="T59" fmla="*/ 0 h 20"/>
                <a:gd name="T60" fmla="*/ 3255 w 3255"/>
                <a:gd name="T61" fmla="*/ 0 h 20"/>
                <a:gd name="T62" fmla="*/ 3255 w 3255"/>
                <a:gd name="T63" fmla="*/ 20 h 20"/>
                <a:gd name="T64" fmla="*/ 3250 w 3255"/>
                <a:gd name="T65" fmla="*/ 20 h 20"/>
                <a:gd name="T66" fmla="*/ 3250 w 3255"/>
                <a:gd name="T67" fmla="*/ 0 h 20"/>
                <a:gd name="T68" fmla="*/ 3255 w 3255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55"/>
                <a:gd name="T106" fmla="*/ 0 h 20"/>
                <a:gd name="T107" fmla="*/ 3255 w 3255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55" h="20">
                  <a:moveTo>
                    <a:pt x="5" y="0"/>
                  </a:moveTo>
                  <a:lnTo>
                    <a:pt x="5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42" y="0"/>
                  </a:moveTo>
                  <a:lnTo>
                    <a:pt x="542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542" y="0"/>
                  </a:lnTo>
                  <a:close/>
                  <a:moveTo>
                    <a:pt x="1085" y="0"/>
                  </a:moveTo>
                  <a:lnTo>
                    <a:pt x="1085" y="20"/>
                  </a:lnTo>
                  <a:lnTo>
                    <a:pt x="1080" y="20"/>
                  </a:lnTo>
                  <a:lnTo>
                    <a:pt x="1080" y="0"/>
                  </a:lnTo>
                  <a:lnTo>
                    <a:pt x="1085" y="0"/>
                  </a:lnTo>
                  <a:close/>
                  <a:moveTo>
                    <a:pt x="1627" y="0"/>
                  </a:moveTo>
                  <a:lnTo>
                    <a:pt x="1627" y="20"/>
                  </a:lnTo>
                  <a:lnTo>
                    <a:pt x="1622" y="20"/>
                  </a:lnTo>
                  <a:lnTo>
                    <a:pt x="1622" y="0"/>
                  </a:lnTo>
                  <a:lnTo>
                    <a:pt x="1627" y="0"/>
                  </a:lnTo>
                  <a:close/>
                  <a:moveTo>
                    <a:pt x="2170" y="0"/>
                  </a:moveTo>
                  <a:lnTo>
                    <a:pt x="2170" y="20"/>
                  </a:lnTo>
                  <a:lnTo>
                    <a:pt x="2165" y="20"/>
                  </a:lnTo>
                  <a:lnTo>
                    <a:pt x="2165" y="0"/>
                  </a:lnTo>
                  <a:lnTo>
                    <a:pt x="2170" y="0"/>
                  </a:lnTo>
                  <a:close/>
                  <a:moveTo>
                    <a:pt x="2713" y="0"/>
                  </a:moveTo>
                  <a:lnTo>
                    <a:pt x="2713" y="20"/>
                  </a:lnTo>
                  <a:lnTo>
                    <a:pt x="2708" y="20"/>
                  </a:lnTo>
                  <a:lnTo>
                    <a:pt x="2708" y="0"/>
                  </a:lnTo>
                  <a:lnTo>
                    <a:pt x="2713" y="0"/>
                  </a:lnTo>
                  <a:close/>
                  <a:moveTo>
                    <a:pt x="3255" y="0"/>
                  </a:moveTo>
                  <a:lnTo>
                    <a:pt x="3255" y="20"/>
                  </a:lnTo>
                  <a:lnTo>
                    <a:pt x="3250" y="20"/>
                  </a:lnTo>
                  <a:lnTo>
                    <a:pt x="3250" y="0"/>
                  </a:lnTo>
                  <a:lnTo>
                    <a:pt x="3255" y="0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2800">
                <a:latin typeface="Times"/>
              </a:endParaRPr>
            </a:p>
          </p:txBody>
        </p:sp>
        <p:sp>
          <p:nvSpPr>
            <p:cNvPr id="27660" name="Rectangle 16"/>
            <p:cNvSpPr>
              <a:spLocks noChangeArrowheads="1"/>
            </p:cNvSpPr>
            <p:nvPr/>
          </p:nvSpPr>
          <p:spPr bwMode="auto">
            <a:xfrm>
              <a:off x="1325" y="3933"/>
              <a:ext cx="18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0,00%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1" name="Rectangle 17"/>
            <p:cNvSpPr>
              <a:spLocks noChangeArrowheads="1"/>
            </p:cNvSpPr>
            <p:nvPr/>
          </p:nvSpPr>
          <p:spPr bwMode="auto">
            <a:xfrm>
              <a:off x="1868" y="3933"/>
              <a:ext cx="18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2,00%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2" name="Rectangle 18"/>
            <p:cNvSpPr>
              <a:spLocks noChangeArrowheads="1"/>
            </p:cNvSpPr>
            <p:nvPr/>
          </p:nvSpPr>
          <p:spPr bwMode="auto">
            <a:xfrm>
              <a:off x="2410" y="3933"/>
              <a:ext cx="18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4,00%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3" name="Rectangle 19"/>
            <p:cNvSpPr>
              <a:spLocks noChangeArrowheads="1"/>
            </p:cNvSpPr>
            <p:nvPr/>
          </p:nvSpPr>
          <p:spPr bwMode="auto">
            <a:xfrm>
              <a:off x="2953" y="3933"/>
              <a:ext cx="18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6,00%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4" name="Rectangle 20"/>
            <p:cNvSpPr>
              <a:spLocks noChangeArrowheads="1"/>
            </p:cNvSpPr>
            <p:nvPr/>
          </p:nvSpPr>
          <p:spPr bwMode="auto">
            <a:xfrm>
              <a:off x="3495" y="3933"/>
              <a:ext cx="18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8,00%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5" name="Rectangle 21"/>
            <p:cNvSpPr>
              <a:spLocks noChangeArrowheads="1"/>
            </p:cNvSpPr>
            <p:nvPr/>
          </p:nvSpPr>
          <p:spPr bwMode="auto">
            <a:xfrm>
              <a:off x="4017" y="3933"/>
              <a:ext cx="21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10,00%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6" name="Rectangle 22"/>
            <p:cNvSpPr>
              <a:spLocks noChangeArrowheads="1"/>
            </p:cNvSpPr>
            <p:nvPr/>
          </p:nvSpPr>
          <p:spPr bwMode="auto">
            <a:xfrm>
              <a:off x="4560" y="3933"/>
              <a:ext cx="21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12,00%</a:t>
              </a:r>
              <a:endParaRPr lang="es-ES" sz="2800">
                <a:latin typeface="Times"/>
              </a:endParaRPr>
            </a:p>
          </p:txBody>
        </p:sp>
        <p:sp>
          <p:nvSpPr>
            <p:cNvPr id="27667" name="Freeform 23"/>
            <p:cNvSpPr>
              <a:spLocks noEditPoints="1"/>
            </p:cNvSpPr>
            <p:nvPr/>
          </p:nvSpPr>
          <p:spPr bwMode="auto">
            <a:xfrm>
              <a:off x="1377" y="1554"/>
              <a:ext cx="20" cy="2320"/>
            </a:xfrm>
            <a:custGeom>
              <a:avLst/>
              <a:gdLst>
                <a:gd name="T0" fmla="*/ 0 w 20"/>
                <a:gd name="T1" fmla="*/ 2320 h 2320"/>
                <a:gd name="T2" fmla="*/ 20 w 20"/>
                <a:gd name="T3" fmla="*/ 2315 h 2320"/>
                <a:gd name="T4" fmla="*/ 20 w 20"/>
                <a:gd name="T5" fmla="*/ 2201 h 2320"/>
                <a:gd name="T6" fmla="*/ 0 w 20"/>
                <a:gd name="T7" fmla="*/ 2196 h 2320"/>
                <a:gd name="T8" fmla="*/ 20 w 20"/>
                <a:gd name="T9" fmla="*/ 2201 h 2320"/>
                <a:gd name="T10" fmla="*/ 0 w 20"/>
                <a:gd name="T11" fmla="*/ 2086 h 2320"/>
                <a:gd name="T12" fmla="*/ 20 w 20"/>
                <a:gd name="T13" fmla="*/ 2081 h 2320"/>
                <a:gd name="T14" fmla="*/ 20 w 20"/>
                <a:gd name="T15" fmla="*/ 1972 h 2320"/>
                <a:gd name="T16" fmla="*/ 0 w 20"/>
                <a:gd name="T17" fmla="*/ 1967 h 2320"/>
                <a:gd name="T18" fmla="*/ 20 w 20"/>
                <a:gd name="T19" fmla="*/ 1972 h 2320"/>
                <a:gd name="T20" fmla="*/ 0 w 20"/>
                <a:gd name="T21" fmla="*/ 1857 h 2320"/>
                <a:gd name="T22" fmla="*/ 20 w 20"/>
                <a:gd name="T23" fmla="*/ 1852 h 2320"/>
                <a:gd name="T24" fmla="*/ 20 w 20"/>
                <a:gd name="T25" fmla="*/ 1738 h 2320"/>
                <a:gd name="T26" fmla="*/ 0 w 20"/>
                <a:gd name="T27" fmla="*/ 1733 h 2320"/>
                <a:gd name="T28" fmla="*/ 20 w 20"/>
                <a:gd name="T29" fmla="*/ 1738 h 2320"/>
                <a:gd name="T30" fmla="*/ 0 w 20"/>
                <a:gd name="T31" fmla="*/ 1623 h 2320"/>
                <a:gd name="T32" fmla="*/ 20 w 20"/>
                <a:gd name="T33" fmla="*/ 1618 h 2320"/>
                <a:gd name="T34" fmla="*/ 20 w 20"/>
                <a:gd name="T35" fmla="*/ 1509 h 2320"/>
                <a:gd name="T36" fmla="*/ 0 w 20"/>
                <a:gd name="T37" fmla="*/ 1504 h 2320"/>
                <a:gd name="T38" fmla="*/ 20 w 20"/>
                <a:gd name="T39" fmla="*/ 1509 h 2320"/>
                <a:gd name="T40" fmla="*/ 0 w 20"/>
                <a:gd name="T41" fmla="*/ 1394 h 2320"/>
                <a:gd name="T42" fmla="*/ 20 w 20"/>
                <a:gd name="T43" fmla="*/ 1389 h 2320"/>
                <a:gd name="T44" fmla="*/ 20 w 20"/>
                <a:gd name="T45" fmla="*/ 1275 h 2320"/>
                <a:gd name="T46" fmla="*/ 0 w 20"/>
                <a:gd name="T47" fmla="*/ 1270 h 2320"/>
                <a:gd name="T48" fmla="*/ 20 w 20"/>
                <a:gd name="T49" fmla="*/ 1275 h 2320"/>
                <a:gd name="T50" fmla="*/ 0 w 20"/>
                <a:gd name="T51" fmla="*/ 1160 h 2320"/>
                <a:gd name="T52" fmla="*/ 20 w 20"/>
                <a:gd name="T53" fmla="*/ 1155 h 2320"/>
                <a:gd name="T54" fmla="*/ 20 w 20"/>
                <a:gd name="T55" fmla="*/ 1046 h 2320"/>
                <a:gd name="T56" fmla="*/ 0 w 20"/>
                <a:gd name="T57" fmla="*/ 1041 h 2320"/>
                <a:gd name="T58" fmla="*/ 20 w 20"/>
                <a:gd name="T59" fmla="*/ 1046 h 2320"/>
                <a:gd name="T60" fmla="*/ 0 w 20"/>
                <a:gd name="T61" fmla="*/ 931 h 2320"/>
                <a:gd name="T62" fmla="*/ 20 w 20"/>
                <a:gd name="T63" fmla="*/ 926 h 2320"/>
                <a:gd name="T64" fmla="*/ 20 w 20"/>
                <a:gd name="T65" fmla="*/ 812 h 2320"/>
                <a:gd name="T66" fmla="*/ 0 w 20"/>
                <a:gd name="T67" fmla="*/ 807 h 2320"/>
                <a:gd name="T68" fmla="*/ 20 w 20"/>
                <a:gd name="T69" fmla="*/ 812 h 2320"/>
                <a:gd name="T70" fmla="*/ 0 w 20"/>
                <a:gd name="T71" fmla="*/ 697 h 2320"/>
                <a:gd name="T72" fmla="*/ 20 w 20"/>
                <a:gd name="T73" fmla="*/ 692 h 2320"/>
                <a:gd name="T74" fmla="*/ 20 w 20"/>
                <a:gd name="T75" fmla="*/ 583 h 2320"/>
                <a:gd name="T76" fmla="*/ 0 w 20"/>
                <a:gd name="T77" fmla="*/ 578 h 2320"/>
                <a:gd name="T78" fmla="*/ 20 w 20"/>
                <a:gd name="T79" fmla="*/ 583 h 2320"/>
                <a:gd name="T80" fmla="*/ 0 w 20"/>
                <a:gd name="T81" fmla="*/ 468 h 2320"/>
                <a:gd name="T82" fmla="*/ 20 w 20"/>
                <a:gd name="T83" fmla="*/ 463 h 2320"/>
                <a:gd name="T84" fmla="*/ 20 w 20"/>
                <a:gd name="T85" fmla="*/ 349 h 2320"/>
                <a:gd name="T86" fmla="*/ 0 w 20"/>
                <a:gd name="T87" fmla="*/ 344 h 2320"/>
                <a:gd name="T88" fmla="*/ 20 w 20"/>
                <a:gd name="T89" fmla="*/ 349 h 2320"/>
                <a:gd name="T90" fmla="*/ 0 w 20"/>
                <a:gd name="T91" fmla="*/ 234 h 2320"/>
                <a:gd name="T92" fmla="*/ 20 w 20"/>
                <a:gd name="T93" fmla="*/ 229 h 2320"/>
                <a:gd name="T94" fmla="*/ 20 w 20"/>
                <a:gd name="T95" fmla="*/ 120 h 2320"/>
                <a:gd name="T96" fmla="*/ 0 w 20"/>
                <a:gd name="T97" fmla="*/ 115 h 2320"/>
                <a:gd name="T98" fmla="*/ 20 w 20"/>
                <a:gd name="T99" fmla="*/ 120 h 2320"/>
                <a:gd name="T100" fmla="*/ 0 w 20"/>
                <a:gd name="T101" fmla="*/ 5 h 2320"/>
                <a:gd name="T102" fmla="*/ 20 w 20"/>
                <a:gd name="T103" fmla="*/ 0 h 23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2320"/>
                <a:gd name="T158" fmla="*/ 20 w 20"/>
                <a:gd name="T159" fmla="*/ 2320 h 23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2320">
                  <a:moveTo>
                    <a:pt x="20" y="2320"/>
                  </a:moveTo>
                  <a:lnTo>
                    <a:pt x="0" y="2320"/>
                  </a:lnTo>
                  <a:lnTo>
                    <a:pt x="0" y="2315"/>
                  </a:lnTo>
                  <a:lnTo>
                    <a:pt x="20" y="2315"/>
                  </a:lnTo>
                  <a:lnTo>
                    <a:pt x="20" y="2320"/>
                  </a:lnTo>
                  <a:close/>
                  <a:moveTo>
                    <a:pt x="20" y="2201"/>
                  </a:moveTo>
                  <a:lnTo>
                    <a:pt x="0" y="2201"/>
                  </a:lnTo>
                  <a:lnTo>
                    <a:pt x="0" y="2196"/>
                  </a:lnTo>
                  <a:lnTo>
                    <a:pt x="20" y="2196"/>
                  </a:lnTo>
                  <a:lnTo>
                    <a:pt x="20" y="2201"/>
                  </a:lnTo>
                  <a:close/>
                  <a:moveTo>
                    <a:pt x="20" y="2086"/>
                  </a:moveTo>
                  <a:lnTo>
                    <a:pt x="0" y="2086"/>
                  </a:lnTo>
                  <a:lnTo>
                    <a:pt x="0" y="2081"/>
                  </a:lnTo>
                  <a:lnTo>
                    <a:pt x="20" y="2081"/>
                  </a:lnTo>
                  <a:lnTo>
                    <a:pt x="20" y="2086"/>
                  </a:lnTo>
                  <a:close/>
                  <a:moveTo>
                    <a:pt x="20" y="1972"/>
                  </a:moveTo>
                  <a:lnTo>
                    <a:pt x="0" y="1972"/>
                  </a:lnTo>
                  <a:lnTo>
                    <a:pt x="0" y="1967"/>
                  </a:lnTo>
                  <a:lnTo>
                    <a:pt x="20" y="1967"/>
                  </a:lnTo>
                  <a:lnTo>
                    <a:pt x="20" y="1972"/>
                  </a:lnTo>
                  <a:close/>
                  <a:moveTo>
                    <a:pt x="20" y="1857"/>
                  </a:moveTo>
                  <a:lnTo>
                    <a:pt x="0" y="1857"/>
                  </a:lnTo>
                  <a:lnTo>
                    <a:pt x="0" y="1852"/>
                  </a:lnTo>
                  <a:lnTo>
                    <a:pt x="20" y="1852"/>
                  </a:lnTo>
                  <a:lnTo>
                    <a:pt x="20" y="1857"/>
                  </a:lnTo>
                  <a:close/>
                  <a:moveTo>
                    <a:pt x="20" y="1738"/>
                  </a:moveTo>
                  <a:lnTo>
                    <a:pt x="0" y="1738"/>
                  </a:lnTo>
                  <a:lnTo>
                    <a:pt x="0" y="1733"/>
                  </a:lnTo>
                  <a:lnTo>
                    <a:pt x="20" y="1733"/>
                  </a:lnTo>
                  <a:lnTo>
                    <a:pt x="20" y="1738"/>
                  </a:lnTo>
                  <a:close/>
                  <a:moveTo>
                    <a:pt x="20" y="1623"/>
                  </a:moveTo>
                  <a:lnTo>
                    <a:pt x="0" y="1623"/>
                  </a:lnTo>
                  <a:lnTo>
                    <a:pt x="0" y="1618"/>
                  </a:lnTo>
                  <a:lnTo>
                    <a:pt x="20" y="1618"/>
                  </a:lnTo>
                  <a:lnTo>
                    <a:pt x="20" y="1623"/>
                  </a:lnTo>
                  <a:close/>
                  <a:moveTo>
                    <a:pt x="20" y="1509"/>
                  </a:moveTo>
                  <a:lnTo>
                    <a:pt x="0" y="1509"/>
                  </a:lnTo>
                  <a:lnTo>
                    <a:pt x="0" y="1504"/>
                  </a:lnTo>
                  <a:lnTo>
                    <a:pt x="20" y="1504"/>
                  </a:lnTo>
                  <a:lnTo>
                    <a:pt x="20" y="1509"/>
                  </a:lnTo>
                  <a:close/>
                  <a:moveTo>
                    <a:pt x="20" y="1394"/>
                  </a:moveTo>
                  <a:lnTo>
                    <a:pt x="0" y="1394"/>
                  </a:lnTo>
                  <a:lnTo>
                    <a:pt x="0" y="1389"/>
                  </a:lnTo>
                  <a:lnTo>
                    <a:pt x="20" y="1389"/>
                  </a:lnTo>
                  <a:lnTo>
                    <a:pt x="20" y="1394"/>
                  </a:lnTo>
                  <a:close/>
                  <a:moveTo>
                    <a:pt x="20" y="1275"/>
                  </a:moveTo>
                  <a:lnTo>
                    <a:pt x="0" y="1275"/>
                  </a:lnTo>
                  <a:lnTo>
                    <a:pt x="0" y="1270"/>
                  </a:lnTo>
                  <a:lnTo>
                    <a:pt x="20" y="1270"/>
                  </a:lnTo>
                  <a:lnTo>
                    <a:pt x="20" y="1275"/>
                  </a:lnTo>
                  <a:close/>
                  <a:moveTo>
                    <a:pt x="20" y="1160"/>
                  </a:moveTo>
                  <a:lnTo>
                    <a:pt x="0" y="1160"/>
                  </a:lnTo>
                  <a:lnTo>
                    <a:pt x="0" y="1155"/>
                  </a:lnTo>
                  <a:lnTo>
                    <a:pt x="20" y="1155"/>
                  </a:lnTo>
                  <a:lnTo>
                    <a:pt x="20" y="1160"/>
                  </a:lnTo>
                  <a:close/>
                  <a:moveTo>
                    <a:pt x="20" y="1046"/>
                  </a:moveTo>
                  <a:lnTo>
                    <a:pt x="0" y="1046"/>
                  </a:lnTo>
                  <a:lnTo>
                    <a:pt x="0" y="1041"/>
                  </a:lnTo>
                  <a:lnTo>
                    <a:pt x="20" y="1041"/>
                  </a:lnTo>
                  <a:lnTo>
                    <a:pt x="20" y="1046"/>
                  </a:lnTo>
                  <a:close/>
                  <a:moveTo>
                    <a:pt x="20" y="931"/>
                  </a:moveTo>
                  <a:lnTo>
                    <a:pt x="0" y="931"/>
                  </a:lnTo>
                  <a:lnTo>
                    <a:pt x="0" y="926"/>
                  </a:lnTo>
                  <a:lnTo>
                    <a:pt x="20" y="926"/>
                  </a:lnTo>
                  <a:lnTo>
                    <a:pt x="20" y="931"/>
                  </a:lnTo>
                  <a:close/>
                  <a:moveTo>
                    <a:pt x="20" y="812"/>
                  </a:moveTo>
                  <a:lnTo>
                    <a:pt x="0" y="812"/>
                  </a:lnTo>
                  <a:lnTo>
                    <a:pt x="0" y="807"/>
                  </a:lnTo>
                  <a:lnTo>
                    <a:pt x="20" y="807"/>
                  </a:lnTo>
                  <a:lnTo>
                    <a:pt x="20" y="812"/>
                  </a:lnTo>
                  <a:close/>
                  <a:moveTo>
                    <a:pt x="20" y="697"/>
                  </a:moveTo>
                  <a:lnTo>
                    <a:pt x="0" y="697"/>
                  </a:lnTo>
                  <a:lnTo>
                    <a:pt x="0" y="692"/>
                  </a:lnTo>
                  <a:lnTo>
                    <a:pt x="20" y="692"/>
                  </a:lnTo>
                  <a:lnTo>
                    <a:pt x="20" y="697"/>
                  </a:lnTo>
                  <a:close/>
                  <a:moveTo>
                    <a:pt x="20" y="583"/>
                  </a:moveTo>
                  <a:lnTo>
                    <a:pt x="0" y="583"/>
                  </a:lnTo>
                  <a:lnTo>
                    <a:pt x="0" y="578"/>
                  </a:lnTo>
                  <a:lnTo>
                    <a:pt x="20" y="578"/>
                  </a:lnTo>
                  <a:lnTo>
                    <a:pt x="20" y="583"/>
                  </a:lnTo>
                  <a:close/>
                  <a:moveTo>
                    <a:pt x="20" y="468"/>
                  </a:moveTo>
                  <a:lnTo>
                    <a:pt x="0" y="468"/>
                  </a:lnTo>
                  <a:lnTo>
                    <a:pt x="0" y="463"/>
                  </a:lnTo>
                  <a:lnTo>
                    <a:pt x="20" y="463"/>
                  </a:lnTo>
                  <a:lnTo>
                    <a:pt x="20" y="468"/>
                  </a:lnTo>
                  <a:close/>
                  <a:moveTo>
                    <a:pt x="20" y="349"/>
                  </a:moveTo>
                  <a:lnTo>
                    <a:pt x="0" y="349"/>
                  </a:lnTo>
                  <a:lnTo>
                    <a:pt x="0" y="344"/>
                  </a:lnTo>
                  <a:lnTo>
                    <a:pt x="20" y="344"/>
                  </a:lnTo>
                  <a:lnTo>
                    <a:pt x="20" y="349"/>
                  </a:lnTo>
                  <a:close/>
                  <a:moveTo>
                    <a:pt x="20" y="234"/>
                  </a:moveTo>
                  <a:lnTo>
                    <a:pt x="0" y="234"/>
                  </a:lnTo>
                  <a:lnTo>
                    <a:pt x="0" y="229"/>
                  </a:lnTo>
                  <a:lnTo>
                    <a:pt x="20" y="229"/>
                  </a:lnTo>
                  <a:lnTo>
                    <a:pt x="20" y="234"/>
                  </a:lnTo>
                  <a:close/>
                  <a:moveTo>
                    <a:pt x="20" y="120"/>
                  </a:moveTo>
                  <a:lnTo>
                    <a:pt x="0" y="120"/>
                  </a:lnTo>
                  <a:lnTo>
                    <a:pt x="0" y="115"/>
                  </a:lnTo>
                  <a:lnTo>
                    <a:pt x="20" y="115"/>
                  </a:lnTo>
                  <a:lnTo>
                    <a:pt x="20" y="120"/>
                  </a:lnTo>
                  <a:close/>
                  <a:moveTo>
                    <a:pt x="2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2800">
                <a:latin typeface="Times"/>
              </a:endParaRPr>
            </a:p>
          </p:txBody>
        </p:sp>
        <p:sp>
          <p:nvSpPr>
            <p:cNvPr id="27668" name="Rectangle 24"/>
            <p:cNvSpPr>
              <a:spLocks noChangeArrowheads="1"/>
            </p:cNvSpPr>
            <p:nvPr/>
          </p:nvSpPr>
          <p:spPr bwMode="auto">
            <a:xfrm>
              <a:off x="1221" y="3774"/>
              <a:ext cx="1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Perú</a:t>
              </a:r>
              <a:endParaRPr lang="es-ES" sz="2800">
                <a:latin typeface="Times"/>
              </a:endParaRPr>
            </a:p>
          </p:txBody>
        </p:sp>
        <p:sp>
          <p:nvSpPr>
            <p:cNvPr id="27669" name="Rectangle 25"/>
            <p:cNvSpPr>
              <a:spLocks noChangeArrowheads="1"/>
            </p:cNvSpPr>
            <p:nvPr/>
          </p:nvSpPr>
          <p:spPr bwMode="auto">
            <a:xfrm>
              <a:off x="1065" y="3660"/>
              <a:ext cx="30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Venezuela</a:t>
              </a:r>
              <a:endParaRPr lang="es-ES" sz="2800">
                <a:latin typeface="Times"/>
              </a:endParaRPr>
            </a:p>
          </p:txBody>
        </p:sp>
        <p:sp>
          <p:nvSpPr>
            <p:cNvPr id="27670" name="Rectangle 26"/>
            <p:cNvSpPr>
              <a:spLocks noChangeArrowheads="1"/>
            </p:cNvSpPr>
            <p:nvPr/>
          </p:nvSpPr>
          <p:spPr bwMode="auto">
            <a:xfrm>
              <a:off x="1059" y="3545"/>
              <a:ext cx="3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Guatemala</a:t>
              </a:r>
              <a:endParaRPr lang="es-ES" sz="2800">
                <a:latin typeface="Times"/>
              </a:endParaRPr>
            </a:p>
          </p:txBody>
        </p:sp>
        <p:sp>
          <p:nvSpPr>
            <p:cNvPr id="27671" name="Rectangle 27"/>
            <p:cNvSpPr>
              <a:spLocks noChangeArrowheads="1"/>
            </p:cNvSpPr>
            <p:nvPr/>
          </p:nvSpPr>
          <p:spPr bwMode="auto">
            <a:xfrm>
              <a:off x="1125" y="3426"/>
              <a:ext cx="2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Ecuador</a:t>
              </a:r>
              <a:endParaRPr lang="es-ES" sz="2800">
                <a:latin typeface="Times"/>
              </a:endParaRPr>
            </a:p>
          </p:txBody>
        </p:sp>
        <p:sp>
          <p:nvSpPr>
            <p:cNvPr id="27672" name="Rectangle 28"/>
            <p:cNvSpPr>
              <a:spLocks noChangeArrowheads="1"/>
            </p:cNvSpPr>
            <p:nvPr/>
          </p:nvSpPr>
          <p:spPr bwMode="auto">
            <a:xfrm>
              <a:off x="981" y="3311"/>
              <a:ext cx="40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R.Dominicana</a:t>
              </a:r>
              <a:endParaRPr lang="es-ES" sz="2800">
                <a:latin typeface="Times"/>
              </a:endParaRPr>
            </a:p>
          </p:txBody>
        </p:sp>
        <p:sp>
          <p:nvSpPr>
            <p:cNvPr id="27673" name="Rectangle 29"/>
            <p:cNvSpPr>
              <a:spLocks noChangeArrowheads="1"/>
            </p:cNvSpPr>
            <p:nvPr/>
          </p:nvSpPr>
          <p:spPr bwMode="auto">
            <a:xfrm>
              <a:off x="1213" y="3197"/>
              <a:ext cx="1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Chile</a:t>
              </a:r>
              <a:endParaRPr lang="es-ES" sz="2800">
                <a:latin typeface="Times"/>
              </a:endParaRPr>
            </a:p>
          </p:txBody>
        </p:sp>
        <p:sp>
          <p:nvSpPr>
            <p:cNvPr id="27674" name="Rectangle 30"/>
            <p:cNvSpPr>
              <a:spLocks noChangeArrowheads="1"/>
            </p:cNvSpPr>
            <p:nvPr/>
          </p:nvSpPr>
          <p:spPr bwMode="auto">
            <a:xfrm>
              <a:off x="1232" y="3082"/>
              <a:ext cx="12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Haiti</a:t>
              </a:r>
              <a:endParaRPr lang="es-ES" sz="2800">
                <a:latin typeface="Times"/>
              </a:endParaRPr>
            </a:p>
          </p:txBody>
        </p:sp>
        <p:sp>
          <p:nvSpPr>
            <p:cNvPr id="27675" name="Rectangle 31"/>
            <p:cNvSpPr>
              <a:spLocks noChangeArrowheads="1"/>
            </p:cNvSpPr>
            <p:nvPr/>
          </p:nvSpPr>
          <p:spPr bwMode="auto">
            <a:xfrm>
              <a:off x="1087" y="2963"/>
              <a:ext cx="2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Promedio</a:t>
              </a:r>
              <a:endParaRPr lang="es-ES" sz="2800">
                <a:latin typeface="Times"/>
              </a:endParaRPr>
            </a:p>
          </p:txBody>
        </p:sp>
        <p:sp>
          <p:nvSpPr>
            <p:cNvPr id="27676" name="Rectangle 32"/>
            <p:cNvSpPr>
              <a:spLocks noChangeArrowheads="1"/>
            </p:cNvSpPr>
            <p:nvPr/>
          </p:nvSpPr>
          <p:spPr bwMode="auto">
            <a:xfrm>
              <a:off x="1173" y="2848"/>
              <a:ext cx="18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Bolivia</a:t>
              </a:r>
              <a:endParaRPr lang="es-ES" sz="2800">
                <a:latin typeface="Times"/>
              </a:endParaRPr>
            </a:p>
          </p:txBody>
        </p:sp>
        <p:sp>
          <p:nvSpPr>
            <p:cNvPr id="27677" name="Rectangle 33"/>
            <p:cNvSpPr>
              <a:spLocks noChangeArrowheads="1"/>
            </p:cNvSpPr>
            <p:nvPr/>
          </p:nvSpPr>
          <p:spPr bwMode="auto">
            <a:xfrm>
              <a:off x="1047" y="2734"/>
              <a:ext cx="3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El Salvador</a:t>
              </a:r>
              <a:endParaRPr lang="es-ES" sz="2800">
                <a:latin typeface="Times"/>
              </a:endParaRPr>
            </a:p>
          </p:txBody>
        </p:sp>
        <p:sp>
          <p:nvSpPr>
            <p:cNvPr id="27678" name="Rectangle 34"/>
            <p:cNvSpPr>
              <a:spLocks noChangeArrowheads="1"/>
            </p:cNvSpPr>
            <p:nvPr/>
          </p:nvSpPr>
          <p:spPr bwMode="auto">
            <a:xfrm>
              <a:off x="1063" y="2619"/>
              <a:ext cx="3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Costa Rica</a:t>
              </a:r>
              <a:endParaRPr lang="es-ES" sz="2800">
                <a:latin typeface="Times"/>
              </a:endParaRPr>
            </a:p>
          </p:txBody>
        </p:sp>
        <p:sp>
          <p:nvSpPr>
            <p:cNvPr id="27679" name="Rectangle 35"/>
            <p:cNvSpPr>
              <a:spLocks noChangeArrowheads="1"/>
            </p:cNvSpPr>
            <p:nvPr/>
          </p:nvSpPr>
          <p:spPr bwMode="auto">
            <a:xfrm>
              <a:off x="1089" y="2500"/>
              <a:ext cx="2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Colombia</a:t>
              </a:r>
              <a:endParaRPr lang="es-ES" sz="2800">
                <a:latin typeface="Times"/>
              </a:endParaRPr>
            </a:p>
          </p:txBody>
        </p:sp>
        <p:sp>
          <p:nvSpPr>
            <p:cNvPr id="27680" name="Rectangle 36"/>
            <p:cNvSpPr>
              <a:spLocks noChangeArrowheads="1"/>
            </p:cNvSpPr>
            <p:nvPr/>
          </p:nvSpPr>
          <p:spPr bwMode="auto">
            <a:xfrm>
              <a:off x="1130" y="2385"/>
              <a:ext cx="2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Panamá</a:t>
              </a:r>
              <a:endParaRPr lang="es-ES" sz="2800">
                <a:latin typeface="Times"/>
              </a:endParaRPr>
            </a:p>
          </p:txBody>
        </p:sp>
        <p:sp>
          <p:nvSpPr>
            <p:cNvPr id="27681" name="Rectangle 37"/>
            <p:cNvSpPr>
              <a:spLocks noChangeArrowheads="1"/>
            </p:cNvSpPr>
            <p:nvPr/>
          </p:nvSpPr>
          <p:spPr bwMode="auto">
            <a:xfrm>
              <a:off x="1099" y="2271"/>
              <a:ext cx="2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Paraguay</a:t>
              </a:r>
              <a:endParaRPr lang="es-ES" sz="2800">
                <a:latin typeface="Times"/>
              </a:endParaRPr>
            </a:p>
          </p:txBody>
        </p:sp>
        <p:sp>
          <p:nvSpPr>
            <p:cNvPr id="27682" name="Rectangle 38"/>
            <p:cNvSpPr>
              <a:spLocks noChangeArrowheads="1"/>
            </p:cNvSpPr>
            <p:nvPr/>
          </p:nvSpPr>
          <p:spPr bwMode="auto">
            <a:xfrm>
              <a:off x="1085" y="2156"/>
              <a:ext cx="27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Honduras</a:t>
              </a:r>
              <a:endParaRPr lang="es-ES" sz="2800">
                <a:latin typeface="Times"/>
              </a:endParaRPr>
            </a:p>
          </p:txBody>
        </p:sp>
        <p:sp>
          <p:nvSpPr>
            <p:cNvPr id="27683" name="Rectangle 39"/>
            <p:cNvSpPr>
              <a:spLocks noChangeArrowheads="1"/>
            </p:cNvSpPr>
            <p:nvPr/>
          </p:nvSpPr>
          <p:spPr bwMode="auto">
            <a:xfrm>
              <a:off x="1208" y="2037"/>
              <a:ext cx="15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Cuba</a:t>
              </a:r>
              <a:endParaRPr lang="es-ES" sz="2800">
                <a:latin typeface="Times"/>
              </a:endParaRPr>
            </a:p>
          </p:txBody>
        </p:sp>
        <p:sp>
          <p:nvSpPr>
            <p:cNvPr id="27684" name="Rectangle 40"/>
            <p:cNvSpPr>
              <a:spLocks noChangeArrowheads="1"/>
            </p:cNvSpPr>
            <p:nvPr/>
          </p:nvSpPr>
          <p:spPr bwMode="auto">
            <a:xfrm>
              <a:off x="1202" y="1923"/>
              <a:ext cx="1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Brasil</a:t>
              </a:r>
              <a:endParaRPr lang="es-ES" sz="2800">
                <a:latin typeface="Times"/>
              </a:endParaRPr>
            </a:p>
          </p:txBody>
        </p:sp>
        <p:sp>
          <p:nvSpPr>
            <p:cNvPr id="27685" name="Rectangle 41"/>
            <p:cNvSpPr>
              <a:spLocks noChangeArrowheads="1"/>
            </p:cNvSpPr>
            <p:nvPr/>
          </p:nvSpPr>
          <p:spPr bwMode="auto">
            <a:xfrm>
              <a:off x="1123" y="1808"/>
              <a:ext cx="2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Uruguay</a:t>
              </a:r>
              <a:endParaRPr lang="es-ES" sz="2800">
                <a:latin typeface="Times"/>
              </a:endParaRPr>
            </a:p>
          </p:txBody>
        </p:sp>
        <p:sp>
          <p:nvSpPr>
            <p:cNvPr id="27686" name="Rectangle 42"/>
            <p:cNvSpPr>
              <a:spLocks noChangeArrowheads="1"/>
            </p:cNvSpPr>
            <p:nvPr/>
          </p:nvSpPr>
          <p:spPr bwMode="auto">
            <a:xfrm>
              <a:off x="1083" y="1694"/>
              <a:ext cx="29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Nicaragua</a:t>
              </a:r>
              <a:endParaRPr lang="es-ES" sz="2800">
                <a:latin typeface="Times"/>
              </a:endParaRPr>
            </a:p>
          </p:txBody>
        </p:sp>
        <p:sp>
          <p:nvSpPr>
            <p:cNvPr id="27687" name="Rectangle 43"/>
            <p:cNvSpPr>
              <a:spLocks noChangeArrowheads="1"/>
            </p:cNvSpPr>
            <p:nvPr/>
          </p:nvSpPr>
          <p:spPr bwMode="auto">
            <a:xfrm>
              <a:off x="1092" y="1574"/>
              <a:ext cx="2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>
                  <a:solidFill>
                    <a:srgbClr val="000000"/>
                  </a:solidFill>
                  <a:latin typeface="Calibri" pitchFamily="34" charset="0"/>
                </a:rPr>
                <a:t>Argentina</a:t>
              </a:r>
              <a:endParaRPr lang="es-ES" sz="2800">
                <a:latin typeface="Times"/>
              </a:endParaRPr>
            </a:p>
          </p:txBody>
        </p:sp>
        <p:sp>
          <p:nvSpPr>
            <p:cNvPr id="27688" name="Rectangle 44"/>
            <p:cNvSpPr>
              <a:spLocks noChangeArrowheads="1"/>
            </p:cNvSpPr>
            <p:nvPr/>
          </p:nvSpPr>
          <p:spPr bwMode="auto">
            <a:xfrm>
              <a:off x="3275" y="2958"/>
              <a:ext cx="1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000" b="1">
                  <a:solidFill>
                    <a:srgbClr val="000000"/>
                  </a:solidFill>
                  <a:latin typeface="Calibri" pitchFamily="34" charset="0"/>
                </a:rPr>
                <a:t>   7%</a:t>
              </a:r>
              <a:endParaRPr lang="es-ES" sz="3600" b="1">
                <a:latin typeface="Times"/>
              </a:endParaRPr>
            </a:p>
          </p:txBody>
        </p:sp>
        <p:sp>
          <p:nvSpPr>
            <p:cNvPr id="27689" name="Freeform 45"/>
            <p:cNvSpPr>
              <a:spLocks noEditPoints="1"/>
            </p:cNvSpPr>
            <p:nvPr/>
          </p:nvSpPr>
          <p:spPr bwMode="auto">
            <a:xfrm>
              <a:off x="869" y="1430"/>
              <a:ext cx="4027" cy="2673"/>
            </a:xfrm>
            <a:custGeom>
              <a:avLst/>
              <a:gdLst>
                <a:gd name="T0" fmla="*/ 0 w 4027"/>
                <a:gd name="T1" fmla="*/ 0 h 2673"/>
                <a:gd name="T2" fmla="*/ 0 w 4027"/>
                <a:gd name="T3" fmla="*/ 0 h 2673"/>
                <a:gd name="T4" fmla="*/ 4022 w 4027"/>
                <a:gd name="T5" fmla="*/ 0 h 2673"/>
                <a:gd name="T6" fmla="*/ 4027 w 4027"/>
                <a:gd name="T7" fmla="*/ 0 h 2673"/>
                <a:gd name="T8" fmla="*/ 4027 w 4027"/>
                <a:gd name="T9" fmla="*/ 2668 h 2673"/>
                <a:gd name="T10" fmla="*/ 4022 w 4027"/>
                <a:gd name="T11" fmla="*/ 2673 h 2673"/>
                <a:gd name="T12" fmla="*/ 0 w 4027"/>
                <a:gd name="T13" fmla="*/ 2673 h 2673"/>
                <a:gd name="T14" fmla="*/ 0 w 4027"/>
                <a:gd name="T15" fmla="*/ 2668 h 2673"/>
                <a:gd name="T16" fmla="*/ 0 w 4027"/>
                <a:gd name="T17" fmla="*/ 0 h 2673"/>
                <a:gd name="T18" fmla="*/ 5 w 4027"/>
                <a:gd name="T19" fmla="*/ 2668 h 2673"/>
                <a:gd name="T20" fmla="*/ 0 w 4027"/>
                <a:gd name="T21" fmla="*/ 2668 h 2673"/>
                <a:gd name="T22" fmla="*/ 4022 w 4027"/>
                <a:gd name="T23" fmla="*/ 2668 h 2673"/>
                <a:gd name="T24" fmla="*/ 4022 w 4027"/>
                <a:gd name="T25" fmla="*/ 2668 h 2673"/>
                <a:gd name="T26" fmla="*/ 4022 w 4027"/>
                <a:gd name="T27" fmla="*/ 0 h 2673"/>
                <a:gd name="T28" fmla="*/ 4022 w 4027"/>
                <a:gd name="T29" fmla="*/ 5 h 2673"/>
                <a:gd name="T30" fmla="*/ 0 w 4027"/>
                <a:gd name="T31" fmla="*/ 5 h 2673"/>
                <a:gd name="T32" fmla="*/ 5 w 4027"/>
                <a:gd name="T33" fmla="*/ 0 h 2673"/>
                <a:gd name="T34" fmla="*/ 5 w 4027"/>
                <a:gd name="T35" fmla="*/ 2668 h 26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27"/>
                <a:gd name="T55" fmla="*/ 0 h 2673"/>
                <a:gd name="T56" fmla="*/ 4027 w 4027"/>
                <a:gd name="T57" fmla="*/ 2673 h 26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27" h="2673">
                  <a:moveTo>
                    <a:pt x="0" y="0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7" y="0"/>
                  </a:lnTo>
                  <a:lnTo>
                    <a:pt x="4027" y="2668"/>
                  </a:lnTo>
                  <a:lnTo>
                    <a:pt x="4022" y="2673"/>
                  </a:lnTo>
                  <a:lnTo>
                    <a:pt x="0" y="2673"/>
                  </a:lnTo>
                  <a:lnTo>
                    <a:pt x="0" y="2668"/>
                  </a:lnTo>
                  <a:lnTo>
                    <a:pt x="0" y="0"/>
                  </a:lnTo>
                  <a:close/>
                  <a:moveTo>
                    <a:pt x="5" y="2668"/>
                  </a:moveTo>
                  <a:lnTo>
                    <a:pt x="0" y="2668"/>
                  </a:lnTo>
                  <a:lnTo>
                    <a:pt x="4022" y="2668"/>
                  </a:lnTo>
                  <a:lnTo>
                    <a:pt x="4022" y="0"/>
                  </a:lnTo>
                  <a:lnTo>
                    <a:pt x="4022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2668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2800">
                <a:latin typeface="Times"/>
              </a:endParaRPr>
            </a:p>
          </p:txBody>
        </p:sp>
      </p:grpSp>
      <p:sp>
        <p:nvSpPr>
          <p:cNvPr id="67623" name="1 Título"/>
          <p:cNvSpPr>
            <a:spLocks noGrp="1"/>
          </p:cNvSpPr>
          <p:nvPr>
            <p:ph type="title" idx="4294967295"/>
          </p:nvPr>
        </p:nvSpPr>
        <p:spPr>
          <a:xfrm>
            <a:off x="785813" y="428625"/>
            <a:ext cx="7772400" cy="615950"/>
          </a:xfrm>
        </p:spPr>
        <p:txBody>
          <a:bodyPr rtlCol="0" anchor="t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PE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Bajo gasto en salud en el país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052513"/>
            <a:ext cx="8101013" cy="914400"/>
          </a:xfrm>
        </p:spPr>
        <p:txBody>
          <a:bodyPr/>
          <a:lstStyle/>
          <a:p>
            <a:r>
              <a:rPr lang="es-PE" sz="1400" b="1" smtClean="0">
                <a:latin typeface="Tahoma" pitchFamily="34" charset="0"/>
                <a:cs typeface="Tahoma" pitchFamily="34" charset="0"/>
              </a:rPr>
              <a:t>El financiamiento del sector salud en el Perú es significativamente menor que el de otros países, respecto al PBI .</a:t>
            </a:r>
          </a:p>
          <a:p>
            <a:r>
              <a:rPr lang="es-PE" sz="1400" b="1" smtClean="0">
                <a:latin typeface="Tahoma" pitchFamily="34" charset="0"/>
                <a:cs typeface="Tahoma" pitchFamily="34" charset="0"/>
              </a:rPr>
              <a:t>Necesidades infinitas  vs recursos finitos.</a:t>
            </a:r>
            <a:endParaRPr lang="es-PE" sz="1400" smtClean="0"/>
          </a:p>
          <a:p>
            <a:pPr>
              <a:buFontTx/>
              <a:buNone/>
            </a:pPr>
            <a:endParaRPr lang="es-PE" sz="1400" smtClean="0"/>
          </a:p>
          <a:p>
            <a:pPr lvl="1">
              <a:buFontTx/>
              <a:buNone/>
            </a:pPr>
            <a:endParaRPr lang="en-US" sz="1400" smtClean="0"/>
          </a:p>
          <a:p>
            <a:endParaRPr lang="en-US" sz="140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163638" y="6361113"/>
            <a:ext cx="23971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>
                <a:latin typeface="Arial Narrow" pitchFamily="34" charset="0"/>
              </a:rPr>
              <a:t>Fuente: Organización Mundial de la Salud, 2005</a:t>
            </a:r>
          </a:p>
        </p:txBody>
      </p:sp>
      <p:sp>
        <p:nvSpPr>
          <p:cNvPr id="27653" name="12 Rectángulo"/>
          <p:cNvSpPr>
            <a:spLocks noChangeArrowheads="1"/>
          </p:cNvSpPr>
          <p:nvPr/>
        </p:nvSpPr>
        <p:spPr bwMode="auto">
          <a:xfrm>
            <a:off x="4114800" y="5624513"/>
            <a:ext cx="3352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PE" sz="1100" b="1">
                <a:latin typeface="Arial Narrow" pitchFamily="34" charset="0"/>
              </a:rPr>
              <a:t>Gasto en salud (% del PBI)</a:t>
            </a:r>
          </a:p>
        </p:txBody>
      </p:sp>
      <p:pic>
        <p:nvPicPr>
          <p:cNvPr id="27654" name="41 Imagen"/>
          <p:cNvPicPr>
            <a:picLocks noChangeAspect="1" noChangeArrowheads="1"/>
          </p:cNvPicPr>
          <p:nvPr/>
        </p:nvPicPr>
        <p:blipFill>
          <a:blip r:embed="rId4" cstate="print"/>
          <a:srcRect l="882" t="19164" r="77602" b="71146"/>
          <a:stretch>
            <a:fillRect/>
          </a:stretch>
        </p:blipFill>
        <p:spPr bwMode="auto">
          <a:xfrm>
            <a:off x="7858125" y="142875"/>
            <a:ext cx="1162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1A">
  <a:themeElements>
    <a:clrScheme name="Presentación1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1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3500000" algn="ctr" rotWithShape="0">
            <a:schemeClr val="bg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3500000" algn="ctr" rotWithShape="0">
            <a:schemeClr val="bg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ción1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costos y calidad seps-2009-axo</Template>
  <TotalTime>1048</TotalTime>
  <Words>1723</Words>
  <Application>Microsoft Office PowerPoint</Application>
  <PresentationFormat>Presentación en pantalla (4:3)</PresentationFormat>
  <Paragraphs>436</Paragraphs>
  <Slides>32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Presentación1A</vt:lpstr>
      <vt:lpstr>Hoja de cálculo de Microsoft Office Excel 97-2003</vt:lpstr>
      <vt:lpstr>Hoja de cálculo</vt:lpstr>
      <vt:lpstr>SOCIEDAD DE COMERCIO EXTERIOR DEL PERU  FORO AGENDA INTERNA </vt:lpstr>
      <vt:lpstr>Diapositiva 2</vt:lpstr>
      <vt:lpstr>Diapositiva 3</vt:lpstr>
      <vt:lpstr>Diapositiva 4</vt:lpstr>
      <vt:lpstr>La Salud en nuestro país</vt:lpstr>
      <vt:lpstr>Diagnostico del Estado de Salud</vt:lpstr>
      <vt:lpstr>Perú: Indicadores de salud  </vt:lpstr>
      <vt:lpstr>Diapositiva 8</vt:lpstr>
      <vt:lpstr>Bajo gasto en salud en el país</vt:lpstr>
      <vt:lpstr>Diapositiva 10</vt:lpstr>
      <vt:lpstr>Diapositiva 11</vt:lpstr>
      <vt:lpstr>Distribución de la atención de Salud</vt:lpstr>
      <vt:lpstr>Cualquier parecido no es casualidad</vt:lpstr>
      <vt:lpstr> Contexto </vt:lpstr>
      <vt:lpstr>Lo Avanzado</vt:lpstr>
      <vt:lpstr>El Plan Nacional Concertado de Salud</vt:lpstr>
      <vt:lpstr>Agenda Pública en Salud</vt:lpstr>
      <vt:lpstr>¿Y por que no se han dado plenamente esos cambios?</vt:lpstr>
      <vt:lpstr>Diapositiva 19</vt:lpstr>
      <vt:lpstr>Consecuencias en la economía de las familias de los eventos adversos en salud</vt:lpstr>
      <vt:lpstr>Diapositiva 21</vt:lpstr>
      <vt:lpstr>Avances : Proceso de descentralización en Salud</vt:lpstr>
      <vt:lpstr>Diapositiva 23</vt:lpstr>
      <vt:lpstr>Avances: Seguridad del Paciente</vt:lpstr>
      <vt:lpstr> Pendientes: Condiciones necesarias para la Rectoría </vt:lpstr>
      <vt:lpstr>Pendientes: Prioridades en determinantes de la salud</vt:lpstr>
      <vt:lpstr>Pendientes: Garantizar el financiamiento del sistema </vt:lpstr>
      <vt:lpstr> Pendiente: Separación de funciones que incentive mejor atención y competencia por los recursos </vt:lpstr>
      <vt:lpstr>Pendientes: Política de RRHH</vt:lpstr>
      <vt:lpstr>Conclusiones</vt:lpstr>
      <vt:lpstr>Diapositiva 31</vt:lpstr>
      <vt:lpstr>Diapositiva 32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Distinguir entre agente (decididor) y fuentes del financiamiento (modos, vías, mecanismos)</dc:title>
  <dc:creator>Jorge</dc:creator>
  <cp:lastModifiedBy>Jorge Ruiz</cp:lastModifiedBy>
  <cp:revision>114</cp:revision>
  <dcterms:created xsi:type="dcterms:W3CDTF">2009-12-02T02:31:40Z</dcterms:created>
  <dcterms:modified xsi:type="dcterms:W3CDTF">2009-12-10T02:49:29Z</dcterms:modified>
</cp:coreProperties>
</file>